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9A3AC5A-C98F-418A-BAF4-CFD2A4502FAB}">
  <a:tblStyle styleId="{29A3AC5A-C98F-418A-BAF4-CFD2A4502FA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FF5FA80-142E-435D-85FD-E8059398FC3A}"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606719334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3606719334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606719334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606719334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606719334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606719334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6067193349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6067193349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6c51c70b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6c51c70b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5e404fcbc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5e404fcbc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5e404fcbc7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5e404fcbc7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5e404fcbc7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5e404fcbc7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5e404fcbc7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5e404fcbc7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5e404fcbc7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5e404fcbc7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5e404fcbc7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5e404fcbc7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5e404fcbc7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5e404fcbc7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606719334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606719334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sciencedirect.com/science/article/pii/S0196890419300081?via%3Dihub"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latin typeface="Georgia"/>
                <a:ea typeface="Georgia"/>
                <a:cs typeface="Georgia"/>
                <a:sym typeface="Georgia"/>
              </a:rPr>
              <a:t>Hydrogen electolyser</a:t>
            </a:r>
            <a:endParaRPr b="1">
              <a:latin typeface="Georgia"/>
              <a:ea typeface="Georgia"/>
              <a:cs typeface="Georgia"/>
              <a:sym typeface="Georgia"/>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Testing of different coatings for BPPs</a:t>
            </a:r>
            <a:endParaRPr b="1">
              <a:latin typeface="Georgia"/>
              <a:ea typeface="Georgia"/>
              <a:cs typeface="Georgia"/>
              <a:sym typeface="Georgia"/>
            </a:endParaRPr>
          </a:p>
        </p:txBody>
      </p:sp>
      <p:sp>
        <p:nvSpPr>
          <p:cNvPr id="114" name="Google Shape;114;p22"/>
          <p:cNvSpPr txBox="1"/>
          <p:nvPr>
            <p:ph idx="1" type="body"/>
          </p:nvPr>
        </p:nvSpPr>
        <p:spPr>
          <a:xfrm>
            <a:off x="311700" y="1152475"/>
            <a:ext cx="5490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chemeClr val="dk1"/>
              </a:buClr>
              <a:buSzPts val="1400"/>
              <a:buFont typeface="Georgia"/>
              <a:buChar char="●"/>
            </a:pPr>
            <a:r>
              <a:rPr lang="en" sz="1400">
                <a:solidFill>
                  <a:schemeClr val="dk1"/>
                </a:solidFill>
                <a:latin typeface="Georgia"/>
                <a:ea typeface="Georgia"/>
                <a:cs typeface="Georgia"/>
                <a:sym typeface="Georgia"/>
              </a:rPr>
              <a:t>The testing was done at a constant potential of   2.00 V in 0.5 mol/L sulfuric acid during 3 and 24 h.</a:t>
            </a:r>
            <a:endParaRPr sz="1400">
              <a:solidFill>
                <a:schemeClr val="dk1"/>
              </a:solidFill>
              <a:latin typeface="Georgia"/>
              <a:ea typeface="Georgia"/>
              <a:cs typeface="Georgia"/>
              <a:sym typeface="Georgia"/>
            </a:endParaRPr>
          </a:p>
          <a:p>
            <a:pPr indent="-317500" lvl="0" marL="457200" rtl="0" algn="l">
              <a:spcBef>
                <a:spcPts val="0"/>
              </a:spcBef>
              <a:spcAft>
                <a:spcPts val="0"/>
              </a:spcAft>
              <a:buClr>
                <a:schemeClr val="dk1"/>
              </a:buClr>
              <a:buSzPts val="1400"/>
              <a:buFont typeface="Georgia"/>
              <a:buChar char="●"/>
            </a:pPr>
            <a:r>
              <a:rPr lang="en" sz="1400">
                <a:solidFill>
                  <a:schemeClr val="dk1"/>
                </a:solidFill>
                <a:latin typeface="Georgia"/>
                <a:ea typeface="Georgia"/>
                <a:cs typeface="Georgia"/>
                <a:sym typeface="Georgia"/>
              </a:rPr>
              <a:t> The used coatings are Au and TiN, which were coated by PVD technique with a deposit thickness of 0.2 (Au) and 0.5 (TiN) mm. </a:t>
            </a:r>
            <a:endParaRPr sz="1400">
              <a:solidFill>
                <a:schemeClr val="dk1"/>
              </a:solidFill>
              <a:latin typeface="Georgia"/>
              <a:ea typeface="Georgia"/>
              <a:cs typeface="Georgia"/>
              <a:sym typeface="Georgia"/>
            </a:endParaRPr>
          </a:p>
          <a:p>
            <a:pPr indent="-317500" lvl="0" marL="457200" rtl="0" algn="just">
              <a:spcBef>
                <a:spcPts val="0"/>
              </a:spcBef>
              <a:spcAft>
                <a:spcPts val="0"/>
              </a:spcAft>
              <a:buClr>
                <a:schemeClr val="dk1"/>
              </a:buClr>
              <a:buSzPts val="1400"/>
              <a:buFont typeface="Georgia"/>
              <a:buChar char="●"/>
            </a:pPr>
            <a:r>
              <a:rPr lang="en" sz="1400">
                <a:solidFill>
                  <a:schemeClr val="dk1"/>
                </a:solidFill>
                <a:latin typeface="Georgia"/>
                <a:ea typeface="Georgia"/>
                <a:cs typeface="Georgia"/>
                <a:sym typeface="Georgia"/>
              </a:rPr>
              <a:t>The exposure to the milder corrosion media (0.001 mol/L H2SO4) is responsible for attacking only the coated layers, and the substrate materials remain stable throughout the duration of the test</a:t>
            </a:r>
            <a:endParaRPr sz="1400">
              <a:solidFill>
                <a:schemeClr val="dk1"/>
              </a:solidFill>
              <a:latin typeface="Georgia"/>
              <a:ea typeface="Georgia"/>
              <a:cs typeface="Georgia"/>
              <a:sym typeface="Georgia"/>
            </a:endParaRPr>
          </a:p>
        </p:txBody>
      </p:sp>
      <p:pic>
        <p:nvPicPr>
          <p:cNvPr id="115" name="Google Shape;115;p22" title="Screenshot 2025-06-08 at 3.23.29 PM.png"/>
          <p:cNvPicPr preferRelativeResize="0"/>
          <p:nvPr/>
        </p:nvPicPr>
        <p:blipFill>
          <a:blip r:embed="rId3">
            <a:alphaModFix/>
          </a:blip>
          <a:stretch>
            <a:fillRect/>
          </a:stretch>
        </p:blipFill>
        <p:spPr>
          <a:xfrm>
            <a:off x="5840053" y="1222575"/>
            <a:ext cx="3048600" cy="31850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3"/>
          <p:cNvSpPr txBox="1"/>
          <p:nvPr>
            <p:ph type="title"/>
          </p:nvPr>
        </p:nvSpPr>
        <p:spPr>
          <a:xfrm>
            <a:off x="273375" y="123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Pinholes in Protective Coatings</a:t>
            </a:r>
            <a:endParaRPr b="1">
              <a:latin typeface="Georgia"/>
              <a:ea typeface="Georgia"/>
              <a:cs typeface="Georgia"/>
              <a:sym typeface="Georgia"/>
            </a:endParaRPr>
          </a:p>
        </p:txBody>
      </p:sp>
      <p:sp>
        <p:nvSpPr>
          <p:cNvPr id="121" name="Google Shape;121;p23"/>
          <p:cNvSpPr txBox="1"/>
          <p:nvPr>
            <p:ph idx="1" type="body"/>
          </p:nvPr>
        </p:nvSpPr>
        <p:spPr>
          <a:xfrm>
            <a:off x="319375" y="695775"/>
            <a:ext cx="82737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sz="1300">
                <a:solidFill>
                  <a:schemeClr val="dk1"/>
                </a:solidFill>
                <a:latin typeface="Georgia"/>
                <a:ea typeface="Georgia"/>
                <a:cs typeface="Georgia"/>
                <a:sym typeface="Georgia"/>
              </a:rPr>
              <a:t>In the initial surface analysis of untreated Au and TiN coated samples by SEM it was determined, that small areas on the surface were not fully coated, resulting in pin-holes in the coating.</a:t>
            </a:r>
            <a:r>
              <a:rPr lang="en" sz="1300">
                <a:solidFill>
                  <a:schemeClr val="dk1"/>
                </a:solidFill>
                <a:latin typeface="Georgia"/>
                <a:ea typeface="Georgia"/>
                <a:cs typeface="Georgia"/>
                <a:sym typeface="Georgia"/>
              </a:rPr>
              <a:t> The SEM micrograph of TiN coated SS 304 is visible in Fig. 6 and the corresponding values of the EDX spectra 1 and 2 are shown in Table 5. Looking at the values in Table 5 it is clear that at the position of spectrum 2 very little Ti and no N could be determined. </a:t>
            </a:r>
            <a:r>
              <a:rPr lang="en" sz="1300">
                <a:solidFill>
                  <a:schemeClr val="dk1"/>
                </a:solidFill>
                <a:latin typeface="Georgia"/>
                <a:ea typeface="Georgia"/>
                <a:cs typeface="Georgia"/>
                <a:sym typeface="Georgia"/>
              </a:rPr>
              <a:t>This is an indication of defective spots in the TiN layer. The corrosion media undercut these pits and directly attack the substrate material. Due to the instability of stainless steels to high acid concentrations the substrate material as a result is dissolved by the corrosion media.</a:t>
            </a:r>
            <a:endParaRPr sz="1300">
              <a:solidFill>
                <a:schemeClr val="dk1"/>
              </a:solidFill>
              <a:latin typeface="Georgia"/>
              <a:ea typeface="Georgia"/>
              <a:cs typeface="Georgia"/>
              <a:sym typeface="Georgia"/>
            </a:endParaRPr>
          </a:p>
        </p:txBody>
      </p:sp>
      <p:pic>
        <p:nvPicPr>
          <p:cNvPr id="122" name="Google Shape;122;p23" title="Screenshot 2025-06-08 at 3.32.08 PM.png"/>
          <p:cNvPicPr preferRelativeResize="0"/>
          <p:nvPr/>
        </p:nvPicPr>
        <p:blipFill>
          <a:blip r:embed="rId3">
            <a:alphaModFix/>
          </a:blip>
          <a:stretch>
            <a:fillRect/>
          </a:stretch>
        </p:blipFill>
        <p:spPr>
          <a:xfrm>
            <a:off x="436900" y="2504650"/>
            <a:ext cx="2866626" cy="2190926"/>
          </a:xfrm>
          <a:prstGeom prst="rect">
            <a:avLst/>
          </a:prstGeom>
          <a:noFill/>
          <a:ln>
            <a:noFill/>
          </a:ln>
        </p:spPr>
      </p:pic>
      <p:pic>
        <p:nvPicPr>
          <p:cNvPr id="123" name="Google Shape;123;p23" title="Screenshot 2025-06-08 at 3.32.40 PM.png"/>
          <p:cNvPicPr preferRelativeResize="0"/>
          <p:nvPr/>
        </p:nvPicPr>
        <p:blipFill>
          <a:blip r:embed="rId4">
            <a:alphaModFix/>
          </a:blip>
          <a:stretch>
            <a:fillRect/>
          </a:stretch>
        </p:blipFill>
        <p:spPr>
          <a:xfrm>
            <a:off x="3637464" y="2495550"/>
            <a:ext cx="4809960" cy="2190925"/>
          </a:xfrm>
          <a:prstGeom prst="rect">
            <a:avLst/>
          </a:prstGeom>
          <a:noFill/>
          <a:ln>
            <a:noFill/>
          </a:ln>
        </p:spPr>
      </p:pic>
      <p:sp>
        <p:nvSpPr>
          <p:cNvPr id="124" name="Google Shape;124;p23"/>
          <p:cNvSpPr txBox="1"/>
          <p:nvPr/>
        </p:nvSpPr>
        <p:spPr>
          <a:xfrm>
            <a:off x="517213" y="4652450"/>
            <a:ext cx="27060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rPr>
              <a:t>Fig: SEM micrograph of an untreated SS 304 coated with TiN</a:t>
            </a:r>
            <a:endParaRPr sz="1000">
              <a:solidFill>
                <a:schemeClr val="dk1"/>
              </a:solidFill>
            </a:endParaRPr>
          </a:p>
        </p:txBody>
      </p:sp>
      <p:sp>
        <p:nvSpPr>
          <p:cNvPr id="125" name="Google Shape;125;p23"/>
          <p:cNvSpPr txBox="1"/>
          <p:nvPr/>
        </p:nvSpPr>
        <p:spPr>
          <a:xfrm>
            <a:off x="3694725" y="4576250"/>
            <a:ext cx="46452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rPr>
              <a:t>Table: EDX data of a SS 304 sample coated with TiN.</a:t>
            </a:r>
            <a:endParaRPr sz="10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Surface Treatments to be done</a:t>
            </a:r>
            <a:endParaRPr b="1">
              <a:latin typeface="Georgia"/>
              <a:ea typeface="Georgia"/>
              <a:cs typeface="Georgia"/>
              <a:sym typeface="Georgia"/>
            </a:endParaRPr>
          </a:p>
        </p:txBody>
      </p:sp>
      <p:sp>
        <p:nvSpPr>
          <p:cNvPr id="131" name="Google Shape;131;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sz="1200">
                <a:solidFill>
                  <a:schemeClr val="dk1"/>
                </a:solidFill>
                <a:latin typeface="Georgia"/>
                <a:ea typeface="Georgia"/>
                <a:cs typeface="Georgia"/>
                <a:sym typeface="Georgia"/>
              </a:rPr>
              <a:t>To modify the surface of metal to </a:t>
            </a:r>
            <a:r>
              <a:rPr b="1" lang="en" sz="1200">
                <a:solidFill>
                  <a:schemeClr val="dk1"/>
                </a:solidFill>
                <a:latin typeface="Georgia"/>
                <a:ea typeface="Georgia"/>
                <a:cs typeface="Georgia"/>
                <a:sym typeface="Georgia"/>
              </a:rPr>
              <a:t>resist corrosion</a:t>
            </a:r>
            <a:r>
              <a:rPr lang="en" sz="1200">
                <a:solidFill>
                  <a:schemeClr val="dk1"/>
                </a:solidFill>
                <a:latin typeface="Georgia"/>
                <a:ea typeface="Georgia"/>
                <a:cs typeface="Georgia"/>
                <a:sym typeface="Georgia"/>
              </a:rPr>
              <a:t> and </a:t>
            </a:r>
            <a:r>
              <a:rPr b="1" lang="en" sz="1200">
                <a:solidFill>
                  <a:schemeClr val="dk1"/>
                </a:solidFill>
                <a:latin typeface="Georgia"/>
                <a:ea typeface="Georgia"/>
                <a:cs typeface="Georgia"/>
                <a:sym typeface="Georgia"/>
              </a:rPr>
              <a:t>maintain conductivity </a:t>
            </a:r>
            <a:r>
              <a:rPr lang="en" sz="1200">
                <a:solidFill>
                  <a:schemeClr val="dk1"/>
                </a:solidFill>
                <a:latin typeface="Georgia"/>
                <a:ea typeface="Georgia"/>
                <a:cs typeface="Georgia"/>
                <a:sym typeface="Georgia"/>
              </a:rPr>
              <a:t>we use surface treatments like:</a:t>
            </a:r>
            <a:endParaRPr sz="1200">
              <a:solidFill>
                <a:schemeClr val="dk1"/>
              </a:solidFill>
              <a:latin typeface="Georgia"/>
              <a:ea typeface="Georgia"/>
              <a:cs typeface="Georgia"/>
              <a:sym typeface="Georgia"/>
            </a:endParaRPr>
          </a:p>
          <a:p>
            <a:pPr indent="-304800" lvl="0" marL="457200" rtl="0" algn="l">
              <a:spcBef>
                <a:spcPts val="1200"/>
              </a:spcBef>
              <a:spcAft>
                <a:spcPts val="0"/>
              </a:spcAft>
              <a:buClr>
                <a:schemeClr val="dk1"/>
              </a:buClr>
              <a:buSzPts val="1200"/>
              <a:buChar char="●"/>
            </a:pPr>
            <a:r>
              <a:rPr b="1" lang="en" sz="1200">
                <a:solidFill>
                  <a:schemeClr val="dk1"/>
                </a:solidFill>
                <a:latin typeface="Georgia"/>
                <a:ea typeface="Georgia"/>
                <a:cs typeface="Georgia"/>
                <a:sym typeface="Georgia"/>
              </a:rPr>
              <a:t>Chromizing</a:t>
            </a:r>
            <a:r>
              <a:rPr lang="en" sz="1200">
                <a:solidFill>
                  <a:schemeClr val="dk1"/>
                </a:solidFill>
                <a:latin typeface="Georgia"/>
                <a:ea typeface="Georgia"/>
                <a:cs typeface="Georgia"/>
                <a:sym typeface="Georgia"/>
              </a:rPr>
              <a:t>:</a:t>
            </a:r>
            <a:endParaRPr sz="1200">
              <a:solidFill>
                <a:schemeClr val="dk1"/>
              </a:solidFill>
              <a:latin typeface="Georgia"/>
              <a:ea typeface="Georgia"/>
              <a:cs typeface="Georgia"/>
              <a:sym typeface="Georgia"/>
            </a:endParaRPr>
          </a:p>
          <a:p>
            <a:pPr indent="-304800" lvl="1" marL="914400" rtl="0" algn="l">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Creates a Cr-rich layer.</a:t>
            </a:r>
            <a:endParaRPr sz="1200">
              <a:solidFill>
                <a:schemeClr val="dk1"/>
              </a:solidFill>
              <a:latin typeface="Georgia"/>
              <a:ea typeface="Georgia"/>
              <a:cs typeface="Georgia"/>
              <a:sym typeface="Georgia"/>
            </a:endParaRPr>
          </a:p>
          <a:p>
            <a:pPr indent="-304800" lvl="1" marL="914400" rtl="0" algn="l">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Effective barrier against acidic corrosion.</a:t>
            </a:r>
            <a:endParaRPr sz="1200">
              <a:solidFill>
                <a:schemeClr val="dk1"/>
              </a:solidFill>
              <a:latin typeface="Georgia"/>
              <a:ea typeface="Georgia"/>
              <a:cs typeface="Georgia"/>
              <a:sym typeface="Georgia"/>
            </a:endParaRPr>
          </a:p>
          <a:p>
            <a:pPr indent="-304800" lvl="0" marL="457200" rtl="0" algn="l">
              <a:spcBef>
                <a:spcPts val="0"/>
              </a:spcBef>
              <a:spcAft>
                <a:spcPts val="0"/>
              </a:spcAft>
              <a:buClr>
                <a:schemeClr val="dk1"/>
              </a:buClr>
              <a:buSzPts val="1200"/>
              <a:buChar char="●"/>
            </a:pPr>
            <a:r>
              <a:rPr b="1" lang="en" sz="1200">
                <a:solidFill>
                  <a:schemeClr val="dk1"/>
                </a:solidFill>
                <a:latin typeface="Georgia"/>
                <a:ea typeface="Georgia"/>
                <a:cs typeface="Georgia"/>
                <a:sym typeface="Georgia"/>
              </a:rPr>
              <a:t>Nitriding/Carburizing</a:t>
            </a:r>
            <a:r>
              <a:rPr lang="en" sz="1200">
                <a:solidFill>
                  <a:schemeClr val="dk1"/>
                </a:solidFill>
                <a:latin typeface="Georgia"/>
                <a:ea typeface="Georgia"/>
                <a:cs typeface="Georgia"/>
                <a:sym typeface="Georgia"/>
              </a:rPr>
              <a:t>:</a:t>
            </a:r>
            <a:endParaRPr sz="1200">
              <a:solidFill>
                <a:schemeClr val="dk1"/>
              </a:solidFill>
              <a:latin typeface="Georgia"/>
              <a:ea typeface="Georgia"/>
              <a:cs typeface="Georgia"/>
              <a:sym typeface="Georgia"/>
            </a:endParaRPr>
          </a:p>
          <a:p>
            <a:pPr indent="-304800" lvl="1" marL="914400" rtl="0" algn="l">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Forms hard surface layers like CrN.</a:t>
            </a:r>
            <a:endParaRPr sz="1200">
              <a:solidFill>
                <a:schemeClr val="dk1"/>
              </a:solidFill>
              <a:latin typeface="Georgia"/>
              <a:ea typeface="Georgia"/>
              <a:cs typeface="Georgia"/>
              <a:sym typeface="Georgia"/>
            </a:endParaRPr>
          </a:p>
          <a:p>
            <a:pPr indent="-304800" lvl="1" marL="914400" rtl="0" algn="l">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Enhances durability and conductivity.</a:t>
            </a:r>
            <a:endParaRPr sz="1200">
              <a:solidFill>
                <a:schemeClr val="dk1"/>
              </a:solidFill>
              <a:latin typeface="Georgia"/>
              <a:ea typeface="Georgia"/>
              <a:cs typeface="Georgia"/>
              <a:sym typeface="Georgia"/>
            </a:endParaRPr>
          </a:p>
          <a:p>
            <a:pPr indent="-304800" lvl="0" marL="457200" rtl="0" algn="l">
              <a:spcBef>
                <a:spcPts val="0"/>
              </a:spcBef>
              <a:spcAft>
                <a:spcPts val="0"/>
              </a:spcAft>
              <a:buClr>
                <a:schemeClr val="dk1"/>
              </a:buClr>
              <a:buSzPts val="1200"/>
              <a:buChar char="●"/>
            </a:pPr>
            <a:r>
              <a:rPr b="1" lang="en" sz="1200">
                <a:solidFill>
                  <a:schemeClr val="dk1"/>
                </a:solidFill>
                <a:latin typeface="Georgia"/>
                <a:ea typeface="Georgia"/>
                <a:cs typeface="Georgia"/>
                <a:sym typeface="Georgia"/>
              </a:rPr>
              <a:t>Electrochemical treatments</a:t>
            </a:r>
            <a:r>
              <a:rPr lang="en" sz="1200">
                <a:solidFill>
                  <a:schemeClr val="dk1"/>
                </a:solidFill>
                <a:latin typeface="Georgia"/>
                <a:ea typeface="Georgia"/>
                <a:cs typeface="Georgia"/>
                <a:sym typeface="Georgia"/>
              </a:rPr>
              <a:t>:</a:t>
            </a:r>
            <a:endParaRPr sz="1200">
              <a:solidFill>
                <a:schemeClr val="dk1"/>
              </a:solidFill>
              <a:latin typeface="Georgia"/>
              <a:ea typeface="Georgia"/>
              <a:cs typeface="Georgia"/>
              <a:sym typeface="Georgia"/>
            </a:endParaRPr>
          </a:p>
          <a:p>
            <a:pPr indent="-304800" lvl="1" marL="914400" rtl="0" algn="l">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Improve passive oxide layer properties.</a:t>
            </a:r>
            <a:endParaRPr sz="1200">
              <a:solidFill>
                <a:schemeClr val="dk1"/>
              </a:solidFill>
              <a:latin typeface="Georgia"/>
              <a:ea typeface="Georgia"/>
              <a:cs typeface="Georgia"/>
              <a:sym typeface="Georgia"/>
            </a:endParaRPr>
          </a:p>
          <a:p>
            <a:pPr indent="-304800" lvl="1" marL="914400" rtl="0" algn="l">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Increase corrosion potential and lower corrosion current.</a:t>
            </a:r>
            <a:endParaRPr sz="1200">
              <a:solidFill>
                <a:schemeClr val="dk1"/>
              </a:solidFill>
              <a:latin typeface="Georgia"/>
              <a:ea typeface="Georgia"/>
              <a:cs typeface="Georgia"/>
              <a:sym typeface="Georgia"/>
            </a:endParaRPr>
          </a:p>
          <a:p>
            <a:pPr indent="0" lvl="0" marL="0" rtl="0" algn="l">
              <a:spcBef>
                <a:spcPts val="1200"/>
              </a:spcBef>
              <a:spcAft>
                <a:spcPts val="1200"/>
              </a:spcAft>
              <a:buNone/>
            </a:pPr>
            <a:r>
              <a:t/>
            </a:r>
            <a:endParaRPr sz="1900">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13" y="1844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latin typeface="Georgia"/>
                <a:ea typeface="Georgia"/>
                <a:cs typeface="Georgia"/>
                <a:sym typeface="Georgia"/>
              </a:rPr>
              <a:t>Different coatings that can be done</a:t>
            </a:r>
            <a:endParaRPr b="1">
              <a:latin typeface="Georgia"/>
              <a:ea typeface="Georgia"/>
              <a:cs typeface="Georgia"/>
              <a:sym typeface="Georgia"/>
            </a:endParaRPr>
          </a:p>
        </p:txBody>
      </p:sp>
      <p:graphicFrame>
        <p:nvGraphicFramePr>
          <p:cNvPr id="137" name="Google Shape;137;p25"/>
          <p:cNvGraphicFramePr/>
          <p:nvPr/>
        </p:nvGraphicFramePr>
        <p:xfrm>
          <a:off x="810263" y="820775"/>
          <a:ext cx="3000000" cy="3000000"/>
        </p:xfrm>
        <a:graphic>
          <a:graphicData uri="http://schemas.openxmlformats.org/drawingml/2006/table">
            <a:tbl>
              <a:tblPr>
                <a:noFill/>
                <a:tableStyleId>{29A3AC5A-C98F-418A-BAF4-CFD2A4502FAB}</a:tableStyleId>
              </a:tblPr>
              <a:tblGrid>
                <a:gridCol w="2010950"/>
                <a:gridCol w="3501575"/>
                <a:gridCol w="2010950"/>
              </a:tblGrid>
              <a:tr h="478725">
                <a:tc>
                  <a:txBody>
                    <a:bodyPr/>
                    <a:lstStyle/>
                    <a:p>
                      <a:pPr indent="0" lvl="0" marL="0" rtl="0" algn="l">
                        <a:spcBef>
                          <a:spcPts val="0"/>
                        </a:spcBef>
                        <a:spcAft>
                          <a:spcPts val="0"/>
                        </a:spcAft>
                        <a:buNone/>
                      </a:pPr>
                      <a:r>
                        <a:rPr b="1" lang="en" sz="1500">
                          <a:latin typeface="Georgia"/>
                          <a:ea typeface="Georgia"/>
                          <a:cs typeface="Georgia"/>
                          <a:sym typeface="Georgia"/>
                        </a:rPr>
                        <a:t>Coating Type</a:t>
                      </a:r>
                      <a:endParaRPr b="1" sz="1500">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b="1" lang="en" sz="1500">
                          <a:latin typeface="Georgia"/>
                          <a:ea typeface="Georgia"/>
                          <a:cs typeface="Georgia"/>
                          <a:sym typeface="Georgia"/>
                        </a:rPr>
                        <a:t>Advantages</a:t>
                      </a:r>
                      <a:endParaRPr b="1" sz="1500">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b="1" lang="en" sz="1500">
                          <a:latin typeface="Georgia"/>
                          <a:ea typeface="Georgia"/>
                          <a:cs typeface="Georgia"/>
                          <a:sym typeface="Georgia"/>
                        </a:rPr>
                        <a:t>Concerns</a:t>
                      </a:r>
                      <a:endParaRPr b="1" sz="1500">
                        <a:latin typeface="Georgia"/>
                        <a:ea typeface="Georgia"/>
                        <a:cs typeface="Georgia"/>
                        <a:sym typeface="Georgia"/>
                      </a:endParaRPr>
                    </a:p>
                  </a:txBody>
                  <a:tcPr marT="91425" marB="91425" marR="91425" marL="91425"/>
                </a:tc>
              </a:tr>
              <a:tr h="1010700">
                <a:tc>
                  <a:txBody>
                    <a:bodyPr/>
                    <a:lstStyle/>
                    <a:p>
                      <a:pPr indent="0" lvl="0" marL="0" rtl="0" algn="l">
                        <a:spcBef>
                          <a:spcPts val="0"/>
                        </a:spcBef>
                        <a:spcAft>
                          <a:spcPts val="0"/>
                        </a:spcAft>
                        <a:buNone/>
                      </a:pPr>
                      <a:r>
                        <a:rPr b="1" lang="en" sz="1500">
                          <a:latin typeface="Georgia"/>
                          <a:ea typeface="Georgia"/>
                          <a:cs typeface="Georgia"/>
                          <a:sym typeface="Georgia"/>
                        </a:rPr>
                        <a:t>TiN</a:t>
                      </a:r>
                      <a:endParaRPr b="1" sz="1500">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en" sz="1500">
                          <a:latin typeface="Georgia"/>
                          <a:ea typeface="Georgia"/>
                          <a:cs typeface="Georgia"/>
                          <a:sym typeface="Georgia"/>
                        </a:rPr>
                        <a:t>Reduces corrosion current, strong layer</a:t>
                      </a:r>
                      <a:endParaRPr sz="1500">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en" sz="1500">
                          <a:latin typeface="Georgia"/>
                          <a:ea typeface="Georgia"/>
                          <a:cs typeface="Georgia"/>
                          <a:sym typeface="Georgia"/>
                        </a:rPr>
                        <a:t>May have pinholes, delaminates over time</a:t>
                      </a:r>
                      <a:endParaRPr sz="1500">
                        <a:latin typeface="Georgia"/>
                        <a:ea typeface="Georgia"/>
                        <a:cs typeface="Georgia"/>
                        <a:sym typeface="Georgia"/>
                      </a:endParaRPr>
                    </a:p>
                  </a:txBody>
                  <a:tcPr marT="91425" marB="91425" marR="91425" marL="91425"/>
                </a:tc>
              </a:tr>
              <a:tr h="744700">
                <a:tc>
                  <a:txBody>
                    <a:bodyPr/>
                    <a:lstStyle/>
                    <a:p>
                      <a:pPr indent="0" lvl="0" marL="0" rtl="0" algn="l">
                        <a:spcBef>
                          <a:spcPts val="0"/>
                        </a:spcBef>
                        <a:spcAft>
                          <a:spcPts val="0"/>
                        </a:spcAft>
                        <a:buNone/>
                      </a:pPr>
                      <a:r>
                        <a:rPr b="1" lang="en" sz="1500">
                          <a:latin typeface="Georgia"/>
                          <a:ea typeface="Georgia"/>
                          <a:cs typeface="Georgia"/>
                          <a:sym typeface="Georgia"/>
                        </a:rPr>
                        <a:t>CrN</a:t>
                      </a:r>
                      <a:endParaRPr b="1" sz="1500">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en" sz="1500">
                          <a:latin typeface="Georgia"/>
                          <a:ea typeface="Georgia"/>
                          <a:cs typeface="Georgia"/>
                          <a:sym typeface="Georgia"/>
                        </a:rPr>
                        <a:t>Excellent barrier, better contact resistance</a:t>
                      </a:r>
                      <a:endParaRPr sz="1500">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en" sz="1500">
                          <a:latin typeface="Georgia"/>
                          <a:ea typeface="Georgia"/>
                          <a:cs typeface="Georgia"/>
                          <a:sym typeface="Georgia"/>
                        </a:rPr>
                        <a:t>Needs uniform application</a:t>
                      </a:r>
                      <a:endParaRPr sz="1500">
                        <a:latin typeface="Georgia"/>
                        <a:ea typeface="Georgia"/>
                        <a:cs typeface="Georgia"/>
                        <a:sym typeface="Georgia"/>
                      </a:endParaRPr>
                    </a:p>
                  </a:txBody>
                  <a:tcPr marT="91425" marB="91425" marR="91425" marL="91425"/>
                </a:tc>
              </a:tr>
              <a:tr h="744700">
                <a:tc>
                  <a:txBody>
                    <a:bodyPr/>
                    <a:lstStyle/>
                    <a:p>
                      <a:pPr indent="0" lvl="0" marL="0" rtl="0" algn="l">
                        <a:spcBef>
                          <a:spcPts val="0"/>
                        </a:spcBef>
                        <a:spcAft>
                          <a:spcPts val="0"/>
                        </a:spcAft>
                        <a:buNone/>
                      </a:pPr>
                      <a:r>
                        <a:rPr b="1" lang="en" sz="1500">
                          <a:latin typeface="Georgia"/>
                          <a:ea typeface="Georgia"/>
                          <a:cs typeface="Georgia"/>
                          <a:sym typeface="Georgia"/>
                        </a:rPr>
                        <a:t>Amorphous Carbon</a:t>
                      </a:r>
                      <a:endParaRPr b="1" sz="1500">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en" sz="1500">
                          <a:latin typeface="Georgia"/>
                          <a:ea typeface="Georgia"/>
                          <a:cs typeface="Georgia"/>
                          <a:sym typeface="Georgia"/>
                        </a:rPr>
                        <a:t>Highly stable, low corrosion current</a:t>
                      </a:r>
                      <a:endParaRPr sz="1500">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en" sz="1500">
                          <a:latin typeface="Georgia"/>
                          <a:ea typeface="Georgia"/>
                          <a:cs typeface="Georgia"/>
                          <a:sym typeface="Georgia"/>
                        </a:rPr>
                        <a:t>More costly process</a:t>
                      </a:r>
                      <a:endParaRPr sz="1500">
                        <a:latin typeface="Georgia"/>
                        <a:ea typeface="Georgia"/>
                        <a:cs typeface="Georgia"/>
                        <a:sym typeface="Georgia"/>
                      </a:endParaRPr>
                    </a:p>
                  </a:txBody>
                  <a:tcPr marT="91425" marB="91425" marR="91425" marL="91425"/>
                </a:tc>
              </a:tr>
              <a:tr h="1010700">
                <a:tc>
                  <a:txBody>
                    <a:bodyPr/>
                    <a:lstStyle/>
                    <a:p>
                      <a:pPr indent="0" lvl="0" marL="0" rtl="0" algn="l">
                        <a:spcBef>
                          <a:spcPts val="0"/>
                        </a:spcBef>
                        <a:spcAft>
                          <a:spcPts val="0"/>
                        </a:spcAft>
                        <a:buNone/>
                      </a:pPr>
                      <a:r>
                        <a:rPr b="1" lang="en" sz="1500">
                          <a:latin typeface="Georgia"/>
                          <a:ea typeface="Georgia"/>
                          <a:cs typeface="Georgia"/>
                          <a:sym typeface="Georgia"/>
                        </a:rPr>
                        <a:t>Conductive Polymers</a:t>
                      </a:r>
                      <a:endParaRPr b="1" sz="1500">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en" sz="1500">
                          <a:latin typeface="Georgia"/>
                          <a:ea typeface="Georgia"/>
                          <a:cs typeface="Georgia"/>
                          <a:sym typeface="Georgia"/>
                        </a:rPr>
                        <a:t>Good short-term resistance, simple method</a:t>
                      </a:r>
                      <a:endParaRPr sz="1500">
                        <a:latin typeface="Georgia"/>
                        <a:ea typeface="Georgia"/>
                        <a:cs typeface="Georgia"/>
                        <a:sym typeface="Georgia"/>
                      </a:endParaRPr>
                    </a:p>
                  </a:txBody>
                  <a:tcPr marT="91425" marB="91425" marR="91425" marL="91425"/>
                </a:tc>
                <a:tc>
                  <a:txBody>
                    <a:bodyPr/>
                    <a:lstStyle/>
                    <a:p>
                      <a:pPr indent="0" lvl="0" marL="0" rtl="0" algn="l">
                        <a:spcBef>
                          <a:spcPts val="0"/>
                        </a:spcBef>
                        <a:spcAft>
                          <a:spcPts val="0"/>
                        </a:spcAft>
                        <a:buNone/>
                      </a:pPr>
                      <a:r>
                        <a:rPr lang="en" sz="1500">
                          <a:latin typeface="Georgia"/>
                          <a:ea typeface="Georgia"/>
                          <a:cs typeface="Georgia"/>
                          <a:sym typeface="Georgia"/>
                        </a:rPr>
                        <a:t>Degrades over time, not long-lasting</a:t>
                      </a:r>
                      <a:endParaRPr sz="1500">
                        <a:latin typeface="Georgia"/>
                        <a:ea typeface="Georgia"/>
                        <a:cs typeface="Georgia"/>
                        <a:sym typeface="Georgia"/>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Why are we using Titanium?</a:t>
            </a:r>
            <a:endParaRPr b="1">
              <a:latin typeface="Georgia"/>
              <a:ea typeface="Georgia"/>
              <a:cs typeface="Georgia"/>
              <a:sym typeface="Georgia"/>
            </a:endParaRPr>
          </a:p>
        </p:txBody>
      </p:sp>
      <p:sp>
        <p:nvSpPr>
          <p:cNvPr id="143" name="Google Shape;143;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1500">
                <a:solidFill>
                  <a:schemeClr val="dk1"/>
                </a:solidFill>
                <a:latin typeface="Georgia"/>
                <a:ea typeface="Georgia"/>
                <a:cs typeface="Georgia"/>
                <a:sym typeface="Georgia"/>
              </a:rPr>
              <a:t>Grade 2 titanium</a:t>
            </a:r>
            <a:r>
              <a:rPr lang="en" sz="1500">
                <a:solidFill>
                  <a:schemeClr val="dk1"/>
                </a:solidFill>
                <a:latin typeface="Georgia"/>
                <a:ea typeface="Georgia"/>
                <a:cs typeface="Georgia"/>
                <a:sym typeface="Georgia"/>
              </a:rPr>
              <a:t> is chosen for electrolyzer parts (electrodes, tanks) because:</a:t>
            </a:r>
            <a:br>
              <a:rPr lang="en" sz="1500">
                <a:solidFill>
                  <a:schemeClr val="dk1"/>
                </a:solidFill>
                <a:latin typeface="Georgia"/>
                <a:ea typeface="Georgia"/>
                <a:cs typeface="Georgia"/>
                <a:sym typeface="Georgia"/>
              </a:rPr>
            </a:br>
            <a:endParaRPr sz="1500">
              <a:solidFill>
                <a:schemeClr val="dk1"/>
              </a:solidFill>
              <a:latin typeface="Georgia"/>
              <a:ea typeface="Georgia"/>
              <a:cs typeface="Georgia"/>
              <a:sym typeface="Georgia"/>
            </a:endParaRPr>
          </a:p>
          <a:p>
            <a:pPr indent="-323850" lvl="0" marL="457200" rtl="0" algn="l">
              <a:spcBef>
                <a:spcPts val="1200"/>
              </a:spcBef>
              <a:spcAft>
                <a:spcPts val="0"/>
              </a:spcAft>
              <a:buClr>
                <a:schemeClr val="dk1"/>
              </a:buClr>
              <a:buSzPts val="1500"/>
              <a:buChar char="●"/>
            </a:pPr>
            <a:r>
              <a:rPr lang="en" sz="1500">
                <a:solidFill>
                  <a:schemeClr val="dk1"/>
                </a:solidFill>
                <a:latin typeface="Georgia"/>
                <a:ea typeface="Georgia"/>
                <a:cs typeface="Georgia"/>
                <a:sym typeface="Georgia"/>
              </a:rPr>
              <a:t>It has high </a:t>
            </a:r>
            <a:r>
              <a:rPr b="1" lang="en" sz="1500">
                <a:solidFill>
                  <a:schemeClr val="dk1"/>
                </a:solidFill>
                <a:latin typeface="Georgia"/>
                <a:ea typeface="Georgia"/>
                <a:cs typeface="Georgia"/>
                <a:sym typeface="Georgia"/>
              </a:rPr>
              <a:t>corrosion resistance</a:t>
            </a:r>
            <a:r>
              <a:rPr lang="en" sz="1500">
                <a:solidFill>
                  <a:schemeClr val="dk1"/>
                </a:solidFill>
                <a:latin typeface="Georgia"/>
                <a:ea typeface="Georgia"/>
                <a:cs typeface="Georgia"/>
                <a:sym typeface="Georgia"/>
              </a:rPr>
              <a:t> (forms a stable oxide film).</a:t>
            </a:r>
            <a:br>
              <a:rPr lang="en" sz="1500">
                <a:solidFill>
                  <a:schemeClr val="dk1"/>
                </a:solidFill>
                <a:latin typeface="Georgia"/>
                <a:ea typeface="Georgia"/>
                <a:cs typeface="Georgia"/>
                <a:sym typeface="Georgia"/>
              </a:rPr>
            </a:br>
            <a:endParaRPr sz="1500">
              <a:solidFill>
                <a:schemeClr val="dk1"/>
              </a:solidFill>
              <a:latin typeface="Georgia"/>
              <a:ea typeface="Georgia"/>
              <a:cs typeface="Georgia"/>
              <a:sym typeface="Georgia"/>
            </a:endParaRPr>
          </a:p>
          <a:p>
            <a:pPr indent="-323850" lvl="0" marL="457200" rtl="0" algn="l">
              <a:spcBef>
                <a:spcPts val="0"/>
              </a:spcBef>
              <a:spcAft>
                <a:spcPts val="0"/>
              </a:spcAft>
              <a:buClr>
                <a:schemeClr val="dk1"/>
              </a:buClr>
              <a:buSzPts val="1500"/>
              <a:buFont typeface="Georgia"/>
              <a:buChar char="●"/>
            </a:pPr>
            <a:r>
              <a:rPr lang="en" sz="1500">
                <a:solidFill>
                  <a:schemeClr val="dk1"/>
                </a:solidFill>
                <a:latin typeface="Georgia"/>
                <a:ea typeface="Georgia"/>
                <a:cs typeface="Georgia"/>
                <a:sym typeface="Georgia"/>
              </a:rPr>
              <a:t>It’s strong and durable.</a:t>
            </a:r>
            <a:br>
              <a:rPr lang="en" sz="1500">
                <a:solidFill>
                  <a:schemeClr val="dk1"/>
                </a:solidFill>
                <a:latin typeface="Georgia"/>
                <a:ea typeface="Georgia"/>
                <a:cs typeface="Georgia"/>
                <a:sym typeface="Georgia"/>
              </a:rPr>
            </a:br>
            <a:endParaRPr sz="1500">
              <a:solidFill>
                <a:schemeClr val="dk1"/>
              </a:solidFill>
              <a:latin typeface="Georgia"/>
              <a:ea typeface="Georgia"/>
              <a:cs typeface="Georgia"/>
              <a:sym typeface="Georgia"/>
            </a:endParaRPr>
          </a:p>
          <a:p>
            <a:pPr indent="0" lvl="0" marL="0" rtl="0" algn="l">
              <a:spcBef>
                <a:spcPts val="1200"/>
              </a:spcBef>
              <a:spcAft>
                <a:spcPts val="0"/>
              </a:spcAft>
              <a:buClr>
                <a:schemeClr val="dk1"/>
              </a:buClr>
              <a:buSzPts val="1100"/>
              <a:buFont typeface="Arial"/>
              <a:buNone/>
            </a:pPr>
            <a:r>
              <a:rPr b="1" lang="en" sz="1500">
                <a:solidFill>
                  <a:schemeClr val="dk1"/>
                </a:solidFill>
                <a:latin typeface="Georgia"/>
                <a:ea typeface="Georgia"/>
                <a:cs typeface="Georgia"/>
                <a:sym typeface="Georgia"/>
              </a:rPr>
              <a:t>However</a:t>
            </a:r>
            <a:r>
              <a:rPr lang="en" sz="1500">
                <a:solidFill>
                  <a:schemeClr val="dk1"/>
                </a:solidFill>
                <a:latin typeface="Georgia"/>
                <a:ea typeface="Georgia"/>
                <a:cs typeface="Georgia"/>
                <a:sym typeface="Georgia"/>
              </a:rPr>
              <a:t>, titanium is expensive and can suffer </a:t>
            </a:r>
            <a:r>
              <a:rPr b="1" lang="en" sz="1500">
                <a:solidFill>
                  <a:schemeClr val="dk1"/>
                </a:solidFill>
                <a:latin typeface="Georgia"/>
                <a:ea typeface="Georgia"/>
                <a:cs typeface="Georgia"/>
                <a:sym typeface="Georgia"/>
              </a:rPr>
              <a:t>damage from hydrogen embrittlement</a:t>
            </a:r>
            <a:r>
              <a:rPr lang="en" sz="1500">
                <a:solidFill>
                  <a:schemeClr val="dk1"/>
                </a:solidFill>
                <a:latin typeface="Georgia"/>
                <a:ea typeface="Georgia"/>
                <a:cs typeface="Georgia"/>
                <a:sym typeface="Georgia"/>
              </a:rPr>
              <a:t> and </a:t>
            </a:r>
            <a:r>
              <a:rPr b="1" lang="en" sz="1500">
                <a:solidFill>
                  <a:schemeClr val="dk1"/>
                </a:solidFill>
                <a:latin typeface="Georgia"/>
                <a:ea typeface="Georgia"/>
                <a:cs typeface="Georgia"/>
                <a:sym typeface="Georgia"/>
              </a:rPr>
              <a:t>acid corrosion</a:t>
            </a:r>
            <a:r>
              <a:rPr lang="en" sz="1500">
                <a:solidFill>
                  <a:schemeClr val="dk1"/>
                </a:solidFill>
                <a:latin typeface="Georgia"/>
                <a:ea typeface="Georgia"/>
                <a:cs typeface="Georgia"/>
                <a:sym typeface="Georgia"/>
              </a:rPr>
              <a:t>, especially in harsh condition</a:t>
            </a:r>
            <a:endParaRPr sz="1500">
              <a:solidFill>
                <a:schemeClr val="dk1"/>
              </a:solidFill>
              <a:latin typeface="Georgia"/>
              <a:ea typeface="Georgia"/>
              <a:cs typeface="Georgia"/>
              <a:sym typeface="Georgia"/>
            </a:endParaRPr>
          </a:p>
          <a:p>
            <a:pPr indent="0" lvl="0" marL="0" rtl="0" algn="l">
              <a:spcBef>
                <a:spcPts val="0"/>
              </a:spcBef>
              <a:spcAft>
                <a:spcPts val="1200"/>
              </a:spcAft>
              <a:buNone/>
            </a:pPr>
            <a:r>
              <a:t/>
            </a:r>
            <a:endParaRPr sz="1500">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Porous metal (Metal Foam) as a flow field in BPP</a:t>
            </a:r>
            <a:endParaRPr>
              <a:latin typeface="Georgia"/>
              <a:ea typeface="Georgia"/>
              <a:cs typeface="Georgia"/>
              <a:sym typeface="Georgia"/>
            </a:endParaRPr>
          </a:p>
        </p:txBody>
      </p:sp>
      <p:sp>
        <p:nvSpPr>
          <p:cNvPr id="61" name="Google Shape;61;p14"/>
          <p:cNvSpPr txBox="1"/>
          <p:nvPr>
            <p:ph idx="1" type="body"/>
          </p:nvPr>
        </p:nvSpPr>
        <p:spPr>
          <a:xfrm>
            <a:off x="311700" y="1380700"/>
            <a:ext cx="8520600" cy="31881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SzPts val="770"/>
              <a:buNone/>
            </a:pPr>
            <a:r>
              <a:rPr lang="en" sz="1379">
                <a:solidFill>
                  <a:schemeClr val="dk1"/>
                </a:solidFill>
                <a:latin typeface="Georgia"/>
                <a:ea typeface="Georgia"/>
                <a:cs typeface="Georgia"/>
                <a:sym typeface="Georgia"/>
              </a:rPr>
              <a:t>Conventional graphite materials are used as BPP materials due to their good electrical conductivity and corrosion resistance. However, they also have inherent shortcomings: high manufacturing cost, poor mechanical property, and low power density.</a:t>
            </a:r>
            <a:endParaRPr sz="1379">
              <a:solidFill>
                <a:schemeClr val="dk1"/>
              </a:solidFill>
              <a:latin typeface="Georgia"/>
              <a:ea typeface="Georgia"/>
              <a:cs typeface="Georgia"/>
              <a:sym typeface="Georgia"/>
            </a:endParaRPr>
          </a:p>
          <a:p>
            <a:pPr indent="0" lvl="0" marL="0" rtl="0" algn="just">
              <a:lnSpc>
                <a:spcPct val="95000"/>
              </a:lnSpc>
              <a:spcBef>
                <a:spcPts val="1200"/>
              </a:spcBef>
              <a:spcAft>
                <a:spcPts val="0"/>
              </a:spcAft>
              <a:buClr>
                <a:schemeClr val="dk1"/>
              </a:buClr>
              <a:buSzPts val="770"/>
              <a:buFont typeface="Arial"/>
              <a:buNone/>
            </a:pPr>
            <a:r>
              <a:rPr lang="en" sz="1379">
                <a:solidFill>
                  <a:schemeClr val="dk1"/>
                </a:solidFill>
                <a:latin typeface="Georgia"/>
                <a:ea typeface="Georgia"/>
                <a:cs typeface="Georgia"/>
                <a:sym typeface="Georgia"/>
              </a:rPr>
              <a:t>Compared with conventional graphite BPPs, metal BPPs exhibit the advantages of excellent manufacturability, higher mechanical strength, and lower cost. This has proven to be an effective solution to replace the conventional graphite BPPs of PEM Electrolyser. Porous metal materials show many advantages in</a:t>
            </a:r>
            <a:r>
              <a:rPr b="1" lang="en" sz="1379">
                <a:solidFill>
                  <a:schemeClr val="dk1"/>
                </a:solidFill>
                <a:latin typeface="Georgia"/>
                <a:ea typeface="Georgia"/>
                <a:cs typeface="Georgia"/>
                <a:sym typeface="Georgia"/>
              </a:rPr>
              <a:t> pore distribution, porosity, permeability, specific surface area, capillary properties</a:t>
            </a:r>
            <a:r>
              <a:rPr lang="en" sz="1379">
                <a:solidFill>
                  <a:schemeClr val="dk1"/>
                </a:solidFill>
                <a:latin typeface="Georgia"/>
                <a:ea typeface="Georgia"/>
                <a:cs typeface="Georgia"/>
                <a:sym typeface="Georgia"/>
              </a:rPr>
              <a:t>, etc. Based on these excellent properties, they have been widely used in flow distribution, heat transfer, and catalyst support, and their application in PEM Electrolyser is mainly in the form of metal foam. The main materials studied extensively for metallic BPPs are titanium, nickel, aluminum, and copper.  </a:t>
            </a:r>
            <a:endParaRPr sz="1379">
              <a:solidFill>
                <a:schemeClr val="dk1"/>
              </a:solidFill>
              <a:latin typeface="Georgia"/>
              <a:ea typeface="Georgia"/>
              <a:cs typeface="Georgia"/>
              <a:sym typeface="Georgia"/>
            </a:endParaRPr>
          </a:p>
          <a:p>
            <a:pPr indent="0" lvl="0" marL="0" rtl="0" algn="just">
              <a:lnSpc>
                <a:spcPct val="95000"/>
              </a:lnSpc>
              <a:spcBef>
                <a:spcPts val="1200"/>
              </a:spcBef>
              <a:spcAft>
                <a:spcPts val="0"/>
              </a:spcAft>
              <a:buClr>
                <a:schemeClr val="dk1"/>
              </a:buClr>
              <a:buSzPts val="770"/>
              <a:buFont typeface="Arial"/>
              <a:buNone/>
            </a:pPr>
            <a:r>
              <a:rPr lang="en" sz="1449">
                <a:solidFill>
                  <a:schemeClr val="dk1"/>
                </a:solidFill>
                <a:latin typeface="Georgia"/>
                <a:ea typeface="Georgia"/>
                <a:cs typeface="Georgia"/>
                <a:sym typeface="Georgia"/>
              </a:rPr>
              <a:t>				</a:t>
            </a:r>
            <a:endParaRPr sz="1449">
              <a:solidFill>
                <a:schemeClr val="dk1"/>
              </a:solidFill>
              <a:latin typeface="Georgia"/>
              <a:ea typeface="Georgia"/>
              <a:cs typeface="Georgia"/>
              <a:sym typeface="Georgia"/>
            </a:endParaRPr>
          </a:p>
          <a:p>
            <a:pPr indent="0" lvl="0" marL="0" rtl="0" algn="just">
              <a:lnSpc>
                <a:spcPct val="95000"/>
              </a:lnSpc>
              <a:spcBef>
                <a:spcPts val="0"/>
              </a:spcBef>
              <a:spcAft>
                <a:spcPts val="0"/>
              </a:spcAft>
              <a:buClr>
                <a:schemeClr val="dk1"/>
              </a:buClr>
              <a:buSzPts val="770"/>
              <a:buFont typeface="Arial"/>
              <a:buNone/>
            </a:pPr>
            <a:r>
              <a:rPr lang="en" sz="870">
                <a:solidFill>
                  <a:schemeClr val="dk1"/>
                </a:solidFill>
              </a:rPr>
              <a:t>			</a:t>
            </a:r>
            <a:endParaRPr sz="870">
              <a:solidFill>
                <a:schemeClr val="dk1"/>
              </a:solidFill>
            </a:endParaRPr>
          </a:p>
          <a:p>
            <a:pPr indent="0" lvl="0" marL="0" rtl="0" algn="just">
              <a:lnSpc>
                <a:spcPct val="95000"/>
              </a:lnSpc>
              <a:spcBef>
                <a:spcPts val="1200"/>
              </a:spcBef>
              <a:spcAft>
                <a:spcPts val="0"/>
              </a:spcAft>
              <a:buClr>
                <a:schemeClr val="dk1"/>
              </a:buClr>
              <a:buSzPts val="770"/>
              <a:buFont typeface="Arial"/>
              <a:buNone/>
            </a:pPr>
            <a:r>
              <a:rPr lang="en" sz="870">
                <a:solidFill>
                  <a:schemeClr val="dk1"/>
                </a:solidFill>
              </a:rPr>
              <a:t>		</a:t>
            </a:r>
            <a:endParaRPr sz="870">
              <a:solidFill>
                <a:schemeClr val="dk1"/>
              </a:solidFill>
            </a:endParaRPr>
          </a:p>
          <a:p>
            <a:pPr indent="0" lvl="0" marL="0" rtl="0" algn="just">
              <a:lnSpc>
                <a:spcPct val="95000"/>
              </a:lnSpc>
              <a:spcBef>
                <a:spcPts val="1200"/>
              </a:spcBef>
              <a:spcAft>
                <a:spcPts val="1200"/>
              </a:spcAft>
              <a:buSzPts val="770"/>
              <a:buNone/>
            </a:pPr>
            <a:r>
              <a:t/>
            </a:r>
            <a:endParaRPr sz="136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b="1" lang="en"/>
              <a:t>SEM IMAGES</a:t>
            </a:r>
            <a:endParaRPr b="1"/>
          </a:p>
        </p:txBody>
      </p:sp>
      <p:sp>
        <p:nvSpPr>
          <p:cNvPr id="67" name="Google Shape;67;p15"/>
          <p:cNvSpPr txBox="1"/>
          <p:nvPr>
            <p:ph idx="1" type="body"/>
          </p:nvPr>
        </p:nvSpPr>
        <p:spPr>
          <a:xfrm>
            <a:off x="311700" y="3924600"/>
            <a:ext cx="8520600" cy="12189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0"/>
              </a:spcAft>
              <a:buClr>
                <a:schemeClr val="dk1"/>
              </a:buClr>
              <a:buSzPts val="275"/>
              <a:buFont typeface="Arial"/>
              <a:buNone/>
            </a:pPr>
            <a:r>
              <a:rPr lang="en" sz="1225">
                <a:solidFill>
                  <a:schemeClr val="dk1"/>
                </a:solidFill>
              </a:rPr>
              <a:t>(</a:t>
            </a:r>
            <a:r>
              <a:rPr b="1" lang="en" sz="1225">
                <a:solidFill>
                  <a:schemeClr val="dk1"/>
                </a:solidFill>
              </a:rPr>
              <a:t>a</a:t>
            </a:r>
            <a:r>
              <a:rPr lang="en" sz="1225">
                <a:solidFill>
                  <a:schemeClr val="dk1"/>
                </a:solidFill>
              </a:rPr>
              <a:t>) the top view of the nickel foam, (</a:t>
            </a:r>
            <a:r>
              <a:rPr b="1" lang="en" sz="1225">
                <a:solidFill>
                  <a:schemeClr val="dk1"/>
                </a:solidFill>
              </a:rPr>
              <a:t>b</a:t>
            </a:r>
            <a:r>
              <a:rPr lang="en" sz="1225">
                <a:solidFill>
                  <a:schemeClr val="dk1"/>
                </a:solidFill>
              </a:rPr>
              <a:t>) the top view of the compressed nickel foam, (</a:t>
            </a:r>
            <a:r>
              <a:rPr b="1" lang="en" sz="1225">
                <a:solidFill>
                  <a:schemeClr val="dk1"/>
                </a:solidFill>
              </a:rPr>
              <a:t>c</a:t>
            </a:r>
            <a:r>
              <a:rPr lang="en" sz="1225">
                <a:solidFill>
                  <a:schemeClr val="dk1"/>
                </a:solidFill>
              </a:rPr>
              <a:t>) the cross-section of the compressed nickel foam (1.5 mm), (</a:t>
            </a:r>
            <a:r>
              <a:rPr b="1" lang="en" sz="1225">
                <a:solidFill>
                  <a:schemeClr val="dk1"/>
                </a:solidFill>
              </a:rPr>
              <a:t>d</a:t>
            </a:r>
            <a:r>
              <a:rPr lang="en" sz="1225">
                <a:solidFill>
                  <a:schemeClr val="dk1"/>
                </a:solidFill>
              </a:rPr>
              <a:t>) the cross-section of the compressed nickel foam (2.0 mm), (</a:t>
            </a:r>
            <a:r>
              <a:rPr b="1" lang="en" sz="1225">
                <a:solidFill>
                  <a:schemeClr val="dk1"/>
                </a:solidFill>
              </a:rPr>
              <a:t>e</a:t>
            </a:r>
            <a:r>
              <a:rPr lang="en" sz="1225">
                <a:solidFill>
                  <a:schemeClr val="dk1"/>
                </a:solidFill>
              </a:rPr>
              <a:t>) the cross-section of the compressed nickel foam (2.5 mm), and (</a:t>
            </a:r>
            <a:r>
              <a:rPr b="1" lang="en" sz="1225">
                <a:solidFill>
                  <a:schemeClr val="dk1"/>
                </a:solidFill>
              </a:rPr>
              <a:t>f</a:t>
            </a:r>
            <a:r>
              <a:rPr lang="en" sz="1225">
                <a:solidFill>
                  <a:schemeClr val="dk1"/>
                </a:solidFill>
              </a:rPr>
              <a:t>) the cross-section of the compressed nickel foam (3.0 mm). </a:t>
            </a:r>
            <a:endParaRPr sz="1225">
              <a:solidFill>
                <a:schemeClr val="dk1"/>
              </a:solidFill>
            </a:endParaRPr>
          </a:p>
          <a:p>
            <a:pPr indent="0" lvl="0" marL="0" rtl="0" algn="l">
              <a:lnSpc>
                <a:spcPct val="95000"/>
              </a:lnSpc>
              <a:spcBef>
                <a:spcPts val="1200"/>
              </a:spcBef>
              <a:spcAft>
                <a:spcPts val="0"/>
              </a:spcAft>
              <a:buClr>
                <a:schemeClr val="dk1"/>
              </a:buClr>
              <a:buSzPts val="275"/>
              <a:buFont typeface="Arial"/>
              <a:buNone/>
            </a:pPr>
            <a:r>
              <a:rPr lang="en" sz="1275">
                <a:solidFill>
                  <a:schemeClr val="dk1"/>
                </a:solidFill>
              </a:rPr>
              <a:t>				</a:t>
            </a:r>
            <a:endParaRPr sz="1275">
              <a:solidFill>
                <a:schemeClr val="dk1"/>
              </a:solidFill>
            </a:endParaRPr>
          </a:p>
          <a:p>
            <a:pPr indent="0" lvl="0" marL="0" rtl="0" algn="l">
              <a:lnSpc>
                <a:spcPct val="95000"/>
              </a:lnSpc>
              <a:spcBef>
                <a:spcPts val="0"/>
              </a:spcBef>
              <a:spcAft>
                <a:spcPts val="0"/>
              </a:spcAft>
              <a:buClr>
                <a:schemeClr val="dk1"/>
              </a:buClr>
              <a:buSzPts val="275"/>
              <a:buFont typeface="Arial"/>
              <a:buNone/>
            </a:pPr>
            <a:r>
              <a:rPr lang="en" sz="1275">
                <a:solidFill>
                  <a:schemeClr val="dk1"/>
                </a:solidFill>
              </a:rPr>
              <a:t>			</a:t>
            </a:r>
            <a:endParaRPr sz="1275">
              <a:solidFill>
                <a:schemeClr val="dk1"/>
              </a:solidFill>
            </a:endParaRPr>
          </a:p>
          <a:p>
            <a:pPr indent="0" lvl="0" marL="0" rtl="0" algn="l">
              <a:lnSpc>
                <a:spcPct val="95000"/>
              </a:lnSpc>
              <a:spcBef>
                <a:spcPts val="1200"/>
              </a:spcBef>
              <a:spcAft>
                <a:spcPts val="0"/>
              </a:spcAft>
              <a:buClr>
                <a:schemeClr val="dk1"/>
              </a:buClr>
              <a:buSzPts val="275"/>
              <a:buFont typeface="Arial"/>
              <a:buNone/>
            </a:pPr>
            <a:r>
              <a:rPr lang="en" sz="1275">
                <a:solidFill>
                  <a:schemeClr val="dk1"/>
                </a:solidFill>
              </a:rPr>
              <a:t>		</a:t>
            </a:r>
            <a:endParaRPr sz="1275">
              <a:solidFill>
                <a:schemeClr val="dk1"/>
              </a:solidFill>
            </a:endParaRPr>
          </a:p>
          <a:p>
            <a:pPr indent="0" lvl="0" marL="0" rtl="0" algn="l">
              <a:lnSpc>
                <a:spcPct val="95000"/>
              </a:lnSpc>
              <a:spcBef>
                <a:spcPts val="1200"/>
              </a:spcBef>
              <a:spcAft>
                <a:spcPts val="1200"/>
              </a:spcAft>
              <a:buSzPts val="275"/>
              <a:buNone/>
            </a:pPr>
            <a:r>
              <a:t/>
            </a:r>
            <a:endParaRPr sz="1450"/>
          </a:p>
        </p:txBody>
      </p:sp>
      <p:pic>
        <p:nvPicPr>
          <p:cNvPr id="68" name="Google Shape;68;p15" title="Screenshot 2025-05-31 at 3.46.39 PM.png"/>
          <p:cNvPicPr preferRelativeResize="0"/>
          <p:nvPr/>
        </p:nvPicPr>
        <p:blipFill>
          <a:blip r:embed="rId3">
            <a:alphaModFix/>
          </a:blip>
          <a:stretch>
            <a:fillRect/>
          </a:stretch>
        </p:blipFill>
        <p:spPr>
          <a:xfrm>
            <a:off x="3000370" y="1073125"/>
            <a:ext cx="3162024" cy="2781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2859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Challenges</a:t>
            </a:r>
            <a:r>
              <a:rPr b="1" lang="en">
                <a:latin typeface="Georgia"/>
                <a:ea typeface="Georgia"/>
                <a:cs typeface="Georgia"/>
                <a:sym typeface="Georgia"/>
              </a:rPr>
              <a:t> faced while using Metal BPPs</a:t>
            </a:r>
            <a:endParaRPr b="1">
              <a:latin typeface="Georgia"/>
              <a:ea typeface="Georgia"/>
              <a:cs typeface="Georgia"/>
              <a:sym typeface="Georgia"/>
            </a:endParaRPr>
          </a:p>
        </p:txBody>
      </p:sp>
      <p:sp>
        <p:nvSpPr>
          <p:cNvPr id="74" name="Google Shape;74;p16"/>
          <p:cNvSpPr txBox="1"/>
          <p:nvPr>
            <p:ph idx="1" type="body"/>
          </p:nvPr>
        </p:nvSpPr>
        <p:spPr>
          <a:xfrm>
            <a:off x="311700" y="1126150"/>
            <a:ext cx="8520600" cy="3283800"/>
          </a:xfrm>
          <a:prstGeom prst="rect">
            <a:avLst/>
          </a:prstGeom>
        </p:spPr>
        <p:txBody>
          <a:bodyPr anchorCtr="0" anchor="t" bIns="91425" lIns="91425" spcFirstLastPara="1" rIns="91425" wrap="square" tIns="91425">
            <a:noAutofit/>
          </a:bodyPr>
          <a:lstStyle/>
          <a:p>
            <a:pPr indent="-314325" lvl="0" marL="457200" rtl="0" algn="l">
              <a:spcBef>
                <a:spcPts val="0"/>
              </a:spcBef>
              <a:spcAft>
                <a:spcPts val="0"/>
              </a:spcAft>
              <a:buClr>
                <a:schemeClr val="dk1"/>
              </a:buClr>
              <a:buSzPts val="1350"/>
              <a:buFont typeface="Georgia"/>
              <a:buChar char="●"/>
            </a:pPr>
            <a:r>
              <a:rPr b="1" lang="en" sz="1350">
                <a:solidFill>
                  <a:schemeClr val="dk1"/>
                </a:solidFill>
                <a:latin typeface="Georgia"/>
                <a:ea typeface="Georgia"/>
                <a:cs typeface="Georgia"/>
                <a:sym typeface="Georgia"/>
              </a:rPr>
              <a:t>Metal BPPs prone to corrosion during fuel cell operation: </a:t>
            </a:r>
            <a:r>
              <a:rPr lang="en" sz="1350">
                <a:solidFill>
                  <a:schemeClr val="dk1"/>
                </a:solidFill>
                <a:latin typeface="Georgia"/>
                <a:ea typeface="Georgia"/>
                <a:cs typeface="Georgia"/>
                <a:sym typeface="Georgia"/>
              </a:rPr>
              <a:t>Metal bipolar plates (BPPs) in fuel cells face corrosion issues because they operate in acidic, high-temperature (343K), and oxygen-rich conditions. Corrosion degrades the metal, increases electrical resistance (due to oxide layer formation), and releases harmful metal ions that can damage catalysts. </a:t>
            </a:r>
            <a:endParaRPr sz="1350">
              <a:solidFill>
                <a:schemeClr val="dk1"/>
              </a:solidFill>
              <a:latin typeface="Georgia"/>
              <a:ea typeface="Georgia"/>
              <a:cs typeface="Georgia"/>
              <a:sym typeface="Georgia"/>
            </a:endParaRPr>
          </a:p>
          <a:p>
            <a:pPr indent="0" lvl="0" marL="457200" rtl="0" algn="l">
              <a:spcBef>
                <a:spcPts val="1200"/>
              </a:spcBef>
              <a:spcAft>
                <a:spcPts val="0"/>
              </a:spcAft>
              <a:buNone/>
            </a:pPr>
            <a:r>
              <a:t/>
            </a:r>
            <a:endParaRPr sz="1350">
              <a:solidFill>
                <a:schemeClr val="dk1"/>
              </a:solidFill>
              <a:latin typeface="Georgia"/>
              <a:ea typeface="Georgia"/>
              <a:cs typeface="Georgia"/>
              <a:sym typeface="Georgia"/>
            </a:endParaRPr>
          </a:p>
          <a:p>
            <a:pPr indent="-314325" lvl="0" marL="457200" rtl="0" algn="l">
              <a:spcBef>
                <a:spcPts val="1200"/>
              </a:spcBef>
              <a:spcAft>
                <a:spcPts val="0"/>
              </a:spcAft>
              <a:buClr>
                <a:schemeClr val="dk1"/>
              </a:buClr>
              <a:buSzPts val="1350"/>
              <a:buFont typeface="Georgia"/>
              <a:buChar char="●"/>
            </a:pPr>
            <a:r>
              <a:rPr b="1" lang="en" sz="1350">
                <a:solidFill>
                  <a:schemeClr val="dk1"/>
                </a:solidFill>
                <a:latin typeface="Georgia"/>
                <a:ea typeface="Georgia"/>
                <a:cs typeface="Georgia"/>
                <a:sym typeface="Georgia"/>
              </a:rPr>
              <a:t>Oxide film formation increases Interface Contact Resistance (ICR): </a:t>
            </a:r>
            <a:r>
              <a:rPr lang="en" sz="1350">
                <a:solidFill>
                  <a:schemeClr val="dk1"/>
                </a:solidFill>
                <a:latin typeface="Georgia"/>
                <a:ea typeface="Georgia"/>
                <a:cs typeface="Georgia"/>
                <a:sym typeface="Georgia"/>
              </a:rPr>
              <a:t>The </a:t>
            </a:r>
            <a:r>
              <a:rPr lang="en" sz="1350">
                <a:solidFill>
                  <a:schemeClr val="dk1"/>
                </a:solidFill>
                <a:latin typeface="Georgia"/>
                <a:ea typeface="Georgia"/>
                <a:cs typeface="Georgia"/>
                <a:sym typeface="Georgia"/>
              </a:rPr>
              <a:t>corrosion caused oxide films to form and these</a:t>
            </a:r>
            <a:r>
              <a:rPr lang="en" sz="1350">
                <a:solidFill>
                  <a:schemeClr val="dk1"/>
                </a:solidFill>
                <a:latin typeface="Georgia"/>
                <a:ea typeface="Georgia"/>
                <a:cs typeface="Georgia"/>
                <a:sym typeface="Georgia"/>
              </a:rPr>
              <a:t> </a:t>
            </a:r>
            <a:r>
              <a:rPr b="1" lang="en" sz="1350">
                <a:solidFill>
                  <a:schemeClr val="dk1"/>
                </a:solidFill>
                <a:latin typeface="Georgia"/>
                <a:ea typeface="Georgia"/>
                <a:cs typeface="Georgia"/>
                <a:sym typeface="Georgia"/>
              </a:rPr>
              <a:t>oxide films are generally non-conductive</a:t>
            </a:r>
            <a:r>
              <a:rPr lang="en" sz="1350">
                <a:solidFill>
                  <a:schemeClr val="dk1"/>
                </a:solidFill>
                <a:latin typeface="Georgia"/>
                <a:ea typeface="Georgia"/>
                <a:cs typeface="Georgia"/>
                <a:sym typeface="Georgia"/>
              </a:rPr>
              <a:t> or only slightly conductive compared to the metal underneath. As a result, they </a:t>
            </a:r>
            <a:r>
              <a:rPr b="1" lang="en" sz="1350">
                <a:solidFill>
                  <a:schemeClr val="dk1"/>
                </a:solidFill>
                <a:latin typeface="Georgia"/>
                <a:ea typeface="Georgia"/>
                <a:cs typeface="Georgia"/>
                <a:sym typeface="Georgia"/>
              </a:rPr>
              <a:t>hinder electron flow</a:t>
            </a:r>
            <a:r>
              <a:rPr lang="en" sz="1350">
                <a:solidFill>
                  <a:schemeClr val="dk1"/>
                </a:solidFill>
                <a:latin typeface="Georgia"/>
                <a:ea typeface="Georgia"/>
                <a:cs typeface="Georgia"/>
                <a:sym typeface="Georgia"/>
              </a:rPr>
              <a:t> across the interface.This increases the </a:t>
            </a:r>
            <a:r>
              <a:rPr b="1" lang="en" sz="1350">
                <a:solidFill>
                  <a:schemeClr val="dk1"/>
                </a:solidFill>
                <a:latin typeface="Georgia"/>
                <a:ea typeface="Georgia"/>
                <a:cs typeface="Georgia"/>
                <a:sym typeface="Georgia"/>
              </a:rPr>
              <a:t>contact resistance</a:t>
            </a:r>
            <a:r>
              <a:rPr lang="en" sz="1350">
                <a:solidFill>
                  <a:schemeClr val="dk1"/>
                </a:solidFill>
                <a:latin typeface="Georgia"/>
                <a:ea typeface="Georgia"/>
                <a:cs typeface="Georgia"/>
                <a:sym typeface="Georgia"/>
              </a:rPr>
              <a:t> at the interface, which in turn:</a:t>
            </a:r>
            <a:endParaRPr sz="1350">
              <a:solidFill>
                <a:schemeClr val="dk1"/>
              </a:solidFill>
              <a:latin typeface="Georgia"/>
              <a:ea typeface="Georgia"/>
              <a:cs typeface="Georgia"/>
              <a:sym typeface="Georgia"/>
            </a:endParaRPr>
          </a:p>
          <a:p>
            <a:pPr indent="0" lvl="0" marL="457200" rtl="0" algn="l">
              <a:spcBef>
                <a:spcPts val="1200"/>
              </a:spcBef>
              <a:spcAft>
                <a:spcPts val="0"/>
              </a:spcAft>
              <a:buNone/>
            </a:pPr>
            <a:br>
              <a:rPr lang="en" sz="1350">
                <a:solidFill>
                  <a:schemeClr val="dk1"/>
                </a:solidFill>
                <a:latin typeface="Georgia"/>
                <a:ea typeface="Georgia"/>
                <a:cs typeface="Georgia"/>
                <a:sym typeface="Georgia"/>
              </a:rPr>
            </a:br>
            <a:r>
              <a:rPr lang="en" sz="1350">
                <a:solidFill>
                  <a:schemeClr val="dk1"/>
                </a:solidFill>
                <a:latin typeface="Georgia"/>
                <a:ea typeface="Georgia"/>
                <a:cs typeface="Georgia"/>
                <a:sym typeface="Georgia"/>
              </a:rPr>
              <a:t>	</a:t>
            </a:r>
            <a:r>
              <a:rPr i="1" lang="en" sz="1350">
                <a:solidFill>
                  <a:schemeClr val="dk1"/>
                </a:solidFill>
                <a:latin typeface="Georgia"/>
                <a:ea typeface="Georgia"/>
                <a:cs typeface="Georgia"/>
                <a:sym typeface="Georgia"/>
              </a:rPr>
              <a:t>Reduces the overall </a:t>
            </a:r>
            <a:r>
              <a:rPr b="1" i="1" lang="en" sz="1350">
                <a:solidFill>
                  <a:schemeClr val="dk1"/>
                </a:solidFill>
                <a:latin typeface="Georgia"/>
                <a:ea typeface="Georgia"/>
                <a:cs typeface="Georgia"/>
                <a:sym typeface="Georgia"/>
              </a:rPr>
              <a:t>conductivity</a:t>
            </a:r>
            <a:r>
              <a:rPr i="1" lang="en" sz="1350">
                <a:solidFill>
                  <a:schemeClr val="dk1"/>
                </a:solidFill>
                <a:latin typeface="Georgia"/>
                <a:ea typeface="Georgia"/>
                <a:cs typeface="Georgia"/>
                <a:sym typeface="Georgia"/>
              </a:rPr>
              <a:t> of the fuel cell stack.</a:t>
            </a:r>
            <a:br>
              <a:rPr i="1" lang="en" sz="1350">
                <a:solidFill>
                  <a:schemeClr val="dk1"/>
                </a:solidFill>
                <a:latin typeface="Georgia"/>
                <a:ea typeface="Georgia"/>
                <a:cs typeface="Georgia"/>
                <a:sym typeface="Georgia"/>
              </a:rPr>
            </a:br>
            <a:r>
              <a:rPr i="1" lang="en" sz="1350">
                <a:solidFill>
                  <a:schemeClr val="dk1"/>
                </a:solidFill>
                <a:latin typeface="Georgia"/>
                <a:ea typeface="Georgia"/>
                <a:cs typeface="Georgia"/>
                <a:sym typeface="Georgia"/>
              </a:rPr>
              <a:t>	Leads to </a:t>
            </a:r>
            <a:r>
              <a:rPr b="1" i="1" lang="en" sz="1350">
                <a:solidFill>
                  <a:schemeClr val="dk1"/>
                </a:solidFill>
                <a:latin typeface="Georgia"/>
                <a:ea typeface="Georgia"/>
                <a:cs typeface="Georgia"/>
                <a:sym typeface="Georgia"/>
              </a:rPr>
              <a:t>performance losses </a:t>
            </a:r>
            <a:r>
              <a:rPr i="1" lang="en" sz="1350">
                <a:solidFill>
                  <a:schemeClr val="dk1"/>
                </a:solidFill>
                <a:latin typeface="Georgia"/>
                <a:ea typeface="Georgia"/>
                <a:cs typeface="Georgia"/>
                <a:sym typeface="Georgia"/>
              </a:rPr>
              <a:t>(less efficient electron transfer).</a:t>
            </a:r>
            <a:br>
              <a:rPr i="1" lang="en" sz="1350">
                <a:solidFill>
                  <a:schemeClr val="dk1"/>
                </a:solidFill>
                <a:latin typeface="Georgia"/>
                <a:ea typeface="Georgia"/>
                <a:cs typeface="Georgia"/>
                <a:sym typeface="Georgia"/>
              </a:rPr>
            </a:br>
            <a:r>
              <a:rPr i="1" lang="en" sz="1350">
                <a:solidFill>
                  <a:schemeClr val="dk1"/>
                </a:solidFill>
                <a:latin typeface="Georgia"/>
                <a:ea typeface="Georgia"/>
                <a:cs typeface="Georgia"/>
                <a:sym typeface="Georgia"/>
              </a:rPr>
              <a:t>	Causes higher </a:t>
            </a:r>
            <a:r>
              <a:rPr b="1" i="1" lang="en" sz="1350">
                <a:solidFill>
                  <a:schemeClr val="dk1"/>
                </a:solidFill>
                <a:latin typeface="Georgia"/>
                <a:ea typeface="Georgia"/>
                <a:cs typeface="Georgia"/>
                <a:sym typeface="Georgia"/>
              </a:rPr>
              <a:t>ohmic losses</a:t>
            </a:r>
            <a:r>
              <a:rPr i="1" lang="en" sz="1350">
                <a:solidFill>
                  <a:schemeClr val="dk1"/>
                </a:solidFill>
                <a:latin typeface="Georgia"/>
                <a:ea typeface="Georgia"/>
                <a:cs typeface="Georgia"/>
                <a:sym typeface="Georgia"/>
              </a:rPr>
              <a:t> and </a:t>
            </a:r>
            <a:r>
              <a:rPr b="1" i="1" lang="en" sz="1350">
                <a:solidFill>
                  <a:schemeClr val="dk1"/>
                </a:solidFill>
                <a:latin typeface="Georgia"/>
                <a:ea typeface="Georgia"/>
                <a:cs typeface="Georgia"/>
                <a:sym typeface="Georgia"/>
              </a:rPr>
              <a:t>heat generation</a:t>
            </a:r>
            <a:r>
              <a:rPr i="1" lang="en" sz="1350">
                <a:solidFill>
                  <a:schemeClr val="dk1"/>
                </a:solidFill>
                <a:latin typeface="Georgia"/>
                <a:ea typeface="Georgia"/>
                <a:cs typeface="Georgia"/>
                <a:sym typeface="Georgia"/>
              </a:rPr>
              <a:t>.</a:t>
            </a:r>
            <a:endParaRPr i="1" sz="1350">
              <a:solidFill>
                <a:schemeClr val="dk1"/>
              </a:solidFill>
              <a:latin typeface="Georgia"/>
              <a:ea typeface="Georgia"/>
              <a:cs typeface="Georgia"/>
              <a:sym typeface="Georgia"/>
            </a:endParaRPr>
          </a:p>
          <a:p>
            <a:pPr indent="0" lvl="0" marL="457200" rtl="0" algn="l">
              <a:spcBef>
                <a:spcPts val="1200"/>
              </a:spcBef>
              <a:spcAft>
                <a:spcPts val="0"/>
              </a:spcAft>
              <a:buNone/>
            </a:pPr>
            <a:r>
              <a:t/>
            </a:r>
            <a:endParaRPr b="1" sz="1350">
              <a:solidFill>
                <a:schemeClr val="dk1"/>
              </a:solidFill>
              <a:latin typeface="Georgia"/>
              <a:ea typeface="Georgia"/>
              <a:cs typeface="Georgia"/>
              <a:sym typeface="Georgia"/>
            </a:endParaRPr>
          </a:p>
          <a:p>
            <a:pPr indent="0" lvl="0" marL="0" rtl="0" algn="l">
              <a:spcBef>
                <a:spcPts val="1200"/>
              </a:spcBef>
              <a:spcAft>
                <a:spcPts val="1200"/>
              </a:spcAft>
              <a:buNone/>
            </a:pPr>
            <a:r>
              <a:t/>
            </a:r>
            <a:endParaRPr sz="1350">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292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Solutions to the faced challenges</a:t>
            </a:r>
            <a:endParaRPr b="1">
              <a:latin typeface="Georgia"/>
              <a:ea typeface="Georgia"/>
              <a:cs typeface="Georgia"/>
              <a:sym typeface="Georgia"/>
            </a:endParaRPr>
          </a:p>
        </p:txBody>
      </p:sp>
      <p:sp>
        <p:nvSpPr>
          <p:cNvPr id="80" name="Google Shape;80;p17"/>
          <p:cNvSpPr txBox="1"/>
          <p:nvPr>
            <p:ph idx="1" type="body"/>
          </p:nvPr>
        </p:nvSpPr>
        <p:spPr>
          <a:xfrm>
            <a:off x="311700" y="1000075"/>
            <a:ext cx="8520600" cy="3416400"/>
          </a:xfrm>
          <a:prstGeom prst="rect">
            <a:avLst/>
          </a:prstGeom>
          <a:effectLst>
            <a:reflection blurRad="0" dir="5400000" dist="38100" endA="0" fadeDir="5400012" kx="0" rotWithShape="0" algn="bl" stPos="0" sy="-100000" ky="0"/>
          </a:effectLst>
        </p:spPr>
        <p:txBody>
          <a:bodyPr anchorCtr="0" anchor="t" bIns="91425" lIns="91425" spcFirstLastPara="1" rIns="91425" wrap="square" tIns="91425">
            <a:normAutofit/>
          </a:bodyPr>
          <a:lstStyle/>
          <a:p>
            <a:pPr indent="0" lvl="0" marL="0" rtl="0" algn="l">
              <a:spcBef>
                <a:spcPts val="0"/>
              </a:spcBef>
              <a:spcAft>
                <a:spcPts val="0"/>
              </a:spcAft>
              <a:buNone/>
            </a:pPr>
            <a:r>
              <a:rPr lang="en" sz="1350">
                <a:solidFill>
                  <a:srgbClr val="000000"/>
                </a:solidFill>
                <a:latin typeface="Georgia"/>
                <a:ea typeface="Georgia"/>
                <a:cs typeface="Georgia"/>
                <a:sym typeface="Georgia"/>
              </a:rPr>
              <a:t>To avoid corrosion protective coatings are essential for metal bipolar plates in Electrolysers to address corrosion and increase interface conductivity. Techniques like spraying, cyclic voltammetry, and constant current methods are used to apply these coatings. Studies have shown that doping coatings with elements like aluminum and using advanced deposition methods such as pulsed DC sputtering improve both corrosion resistance and conductivity. However, testing the long-term durability of these coatings is expensive and time-consuming, so researchers have developed life prediction models to estimate their lifespan more efficiently, helping to ensure reliable and cost-effective performance.</a:t>
            </a:r>
            <a:r>
              <a:rPr lang="en" sz="900">
                <a:solidFill>
                  <a:schemeClr val="dk1"/>
                </a:solidFill>
              </a:rPr>
              <a:t>[</a:t>
            </a:r>
            <a:r>
              <a:rPr lang="en" sz="900" u="sng">
                <a:solidFill>
                  <a:schemeClr val="hlink"/>
                </a:solidFill>
                <a:hlinkClick r:id="rId3"/>
              </a:rPr>
              <a:t>Reference</a:t>
            </a:r>
            <a:r>
              <a:rPr lang="en" sz="900">
                <a:solidFill>
                  <a:schemeClr val="dk1"/>
                </a:solidFill>
              </a:rPr>
              <a:t>]</a:t>
            </a:r>
            <a:r>
              <a:rPr lang="en" sz="1100">
                <a:solidFill>
                  <a:schemeClr val="dk1"/>
                </a:solidFill>
              </a:rPr>
              <a:t>						</a:t>
            </a:r>
            <a:endParaRPr sz="1100">
              <a:solidFill>
                <a:schemeClr val="dk1"/>
              </a:solidFill>
            </a:endParaRPr>
          </a:p>
          <a:p>
            <a:pPr indent="0" lvl="0" marL="0" rtl="0" algn="l">
              <a:spcBef>
                <a:spcPts val="1200"/>
              </a:spcBef>
              <a:spcAft>
                <a:spcPts val="0"/>
              </a:spcAft>
              <a:buClr>
                <a:schemeClr val="dk1"/>
              </a:buClr>
              <a:buSzPts val="1100"/>
              <a:buFont typeface="Arial"/>
              <a:buNone/>
            </a:pPr>
            <a:r>
              <a:rPr lang="en" sz="1100">
                <a:solidFill>
                  <a:schemeClr val="dk1"/>
                </a:solidFill>
              </a:rPr>
              <a:t>					 				</a:t>
            </a:r>
            <a:endParaRPr sz="1100">
              <a:solidFill>
                <a:schemeClr val="dk1"/>
              </a:solidFill>
            </a:endParaRPr>
          </a:p>
          <a:p>
            <a:pPr indent="0" lvl="0" marL="0" rtl="0" algn="l">
              <a:spcBef>
                <a:spcPts val="0"/>
              </a:spcBef>
              <a:spcAft>
                <a:spcPts val="0"/>
              </a:spcAft>
              <a:buClr>
                <a:schemeClr val="dk1"/>
              </a:buClr>
              <a:buSzPts val="1100"/>
              <a:buFont typeface="Arial"/>
              <a:buNone/>
            </a:pPr>
            <a:r>
              <a:rPr lang="en" sz="1100">
                <a:solidFill>
                  <a:schemeClr val="dk1"/>
                </a:solidFill>
              </a:rPr>
              <a:t>			</a:t>
            </a:r>
            <a:endParaRPr sz="1100">
              <a:solidFill>
                <a:schemeClr val="dk1"/>
              </a:solidFill>
            </a:endParaRPr>
          </a:p>
          <a:p>
            <a:pPr indent="0" lvl="0" marL="0" rtl="0" algn="l">
              <a:spcBef>
                <a:spcPts val="1200"/>
              </a:spcBef>
              <a:spcAft>
                <a:spcPts val="0"/>
              </a:spcAft>
              <a:buClr>
                <a:schemeClr val="dk1"/>
              </a:buClr>
              <a:buSzPts val="1100"/>
              <a:buFont typeface="Arial"/>
              <a:buNone/>
            </a:pPr>
            <a:r>
              <a:rPr lang="en" sz="1100">
                <a:solidFill>
                  <a:schemeClr val="dk1"/>
                </a:solidFill>
              </a:rPr>
              <a:t>		</a:t>
            </a:r>
            <a:endParaRPr sz="1100">
              <a:solidFill>
                <a:schemeClr val="dk1"/>
              </a:solidFill>
            </a:endParaRPr>
          </a:p>
          <a:p>
            <a:pPr indent="0" lvl="0" marL="0" rtl="0" algn="l">
              <a:spcBef>
                <a:spcPts val="1200"/>
              </a:spcBef>
              <a:spcAft>
                <a:spcPts val="1200"/>
              </a:spcAft>
              <a:buNone/>
            </a:pPr>
            <a:r>
              <a:t/>
            </a:r>
            <a:endParaRPr sz="1350">
              <a:solidFill>
                <a:srgbClr val="000000"/>
              </a:solidFill>
              <a:latin typeface="Georgia"/>
              <a:ea typeface="Georgia"/>
              <a:cs typeface="Georgia"/>
              <a:sym typeface="Georgia"/>
            </a:endParaRPr>
          </a:p>
        </p:txBody>
      </p:sp>
      <p:graphicFrame>
        <p:nvGraphicFramePr>
          <p:cNvPr id="81" name="Google Shape;81;p17"/>
          <p:cNvGraphicFramePr/>
          <p:nvPr/>
        </p:nvGraphicFramePr>
        <p:xfrm>
          <a:off x="814600" y="3091275"/>
          <a:ext cx="3000000" cy="3000000"/>
        </p:xfrm>
        <a:graphic>
          <a:graphicData uri="http://schemas.openxmlformats.org/drawingml/2006/table">
            <a:tbl>
              <a:tblPr>
                <a:noFill/>
                <a:tableStyleId>{29A3AC5A-C98F-418A-BAF4-CFD2A4502FAB}</a:tableStyleId>
              </a:tblPr>
              <a:tblGrid>
                <a:gridCol w="3688450"/>
                <a:gridCol w="3688450"/>
              </a:tblGrid>
              <a:tr h="356425">
                <a:tc>
                  <a:txBody>
                    <a:bodyPr/>
                    <a:lstStyle/>
                    <a:p>
                      <a:pPr indent="0" lvl="0" marL="0" rtl="0" algn="ctr">
                        <a:spcBef>
                          <a:spcPts val="0"/>
                        </a:spcBef>
                        <a:spcAft>
                          <a:spcPts val="0"/>
                        </a:spcAft>
                        <a:buNone/>
                      </a:pPr>
                      <a:r>
                        <a:rPr lang="en">
                          <a:latin typeface="Georgia"/>
                          <a:ea typeface="Georgia"/>
                          <a:cs typeface="Georgia"/>
                          <a:sym typeface="Georgia"/>
                        </a:rPr>
                        <a:t>Challenges</a:t>
                      </a:r>
                      <a:endParaRPr>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a:latin typeface="Georgia"/>
                          <a:ea typeface="Georgia"/>
                          <a:cs typeface="Georgia"/>
                          <a:sym typeface="Georgia"/>
                        </a:rPr>
                        <a:t>Solutions</a:t>
                      </a:r>
                      <a:endParaRPr>
                        <a:latin typeface="Georgia"/>
                        <a:ea typeface="Georgia"/>
                        <a:cs typeface="Georgia"/>
                        <a:sym typeface="Georgia"/>
                      </a:endParaRPr>
                    </a:p>
                  </a:txBody>
                  <a:tcPr marT="91425" marB="91425" marR="91425" marL="91425"/>
                </a:tc>
              </a:tr>
              <a:tr h="356425">
                <a:tc>
                  <a:txBody>
                    <a:bodyPr/>
                    <a:lstStyle/>
                    <a:p>
                      <a:pPr indent="0" lvl="0" marL="0" rtl="0" algn="ctr">
                        <a:spcBef>
                          <a:spcPts val="0"/>
                        </a:spcBef>
                        <a:spcAft>
                          <a:spcPts val="0"/>
                        </a:spcAft>
                        <a:buNone/>
                      </a:pPr>
                      <a:r>
                        <a:rPr lang="en">
                          <a:latin typeface="Georgia"/>
                          <a:ea typeface="Georgia"/>
                          <a:cs typeface="Georgia"/>
                          <a:sym typeface="Georgia"/>
                        </a:rPr>
                        <a:t>Rupture</a:t>
                      </a:r>
                      <a:endParaRPr>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a:latin typeface="Georgia"/>
                          <a:ea typeface="Georgia"/>
                          <a:cs typeface="Georgia"/>
                          <a:sym typeface="Georgia"/>
                        </a:rPr>
                        <a:t>Molding process improvement</a:t>
                      </a:r>
                      <a:endParaRPr>
                        <a:latin typeface="Georgia"/>
                        <a:ea typeface="Georgia"/>
                        <a:cs typeface="Georgia"/>
                        <a:sym typeface="Georgia"/>
                      </a:endParaRPr>
                    </a:p>
                  </a:txBody>
                  <a:tcPr marT="91425" marB="91425" marR="91425" marL="91425"/>
                </a:tc>
              </a:tr>
              <a:tr h="391550">
                <a:tc>
                  <a:txBody>
                    <a:bodyPr/>
                    <a:lstStyle/>
                    <a:p>
                      <a:pPr indent="0" lvl="0" marL="0" rtl="0" algn="ctr">
                        <a:spcBef>
                          <a:spcPts val="0"/>
                        </a:spcBef>
                        <a:spcAft>
                          <a:spcPts val="0"/>
                        </a:spcAft>
                        <a:buNone/>
                      </a:pPr>
                      <a:r>
                        <a:rPr lang="en">
                          <a:latin typeface="Georgia"/>
                          <a:ea typeface="Georgia"/>
                          <a:cs typeface="Georgia"/>
                          <a:sym typeface="Georgia"/>
                        </a:rPr>
                        <a:t>Corrosion</a:t>
                      </a:r>
                      <a:endParaRPr>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a:latin typeface="Georgia"/>
                          <a:ea typeface="Georgia"/>
                          <a:cs typeface="Georgia"/>
                          <a:sym typeface="Georgia"/>
                        </a:rPr>
                        <a:t>Anti-corrosion coating</a:t>
                      </a:r>
                      <a:endParaRPr>
                        <a:latin typeface="Georgia"/>
                        <a:ea typeface="Georgia"/>
                        <a:cs typeface="Georgia"/>
                        <a:sym typeface="Georgia"/>
                      </a:endParaRPr>
                    </a:p>
                  </a:txBody>
                  <a:tcPr marT="91425" marB="91425" marR="91425" marL="91425"/>
                </a:tc>
              </a:tr>
              <a:tr h="391550">
                <a:tc>
                  <a:txBody>
                    <a:bodyPr/>
                    <a:lstStyle/>
                    <a:p>
                      <a:pPr indent="0" lvl="0" marL="0" rtl="0" algn="ctr">
                        <a:spcBef>
                          <a:spcPts val="0"/>
                        </a:spcBef>
                        <a:spcAft>
                          <a:spcPts val="0"/>
                        </a:spcAft>
                        <a:buNone/>
                      </a:pPr>
                      <a:r>
                        <a:rPr lang="en">
                          <a:latin typeface="Georgia"/>
                          <a:ea typeface="Georgia"/>
                          <a:cs typeface="Georgia"/>
                          <a:sym typeface="Georgia"/>
                        </a:rPr>
                        <a:t>Oxide film</a:t>
                      </a:r>
                      <a:endParaRPr>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a:latin typeface="Georgia"/>
                          <a:ea typeface="Georgia"/>
                          <a:cs typeface="Georgia"/>
                          <a:sym typeface="Georgia"/>
                        </a:rPr>
                        <a:t>Conductive film</a:t>
                      </a:r>
                      <a:endParaRPr>
                        <a:latin typeface="Georgia"/>
                        <a:ea typeface="Georgia"/>
                        <a:cs typeface="Georgia"/>
                        <a:sym typeface="Georgia"/>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291250" y="129600"/>
            <a:ext cx="9005100" cy="572700"/>
          </a:xfrm>
          <a:prstGeom prst="rect">
            <a:avLst/>
          </a:prstGeom>
        </p:spPr>
        <p:txBody>
          <a:bodyPr anchorCtr="0" anchor="t" bIns="91425" lIns="91425" spcFirstLastPara="1" rIns="91425" wrap="square" tIns="91425">
            <a:normAutofit fontScale="90000"/>
          </a:bodyPr>
          <a:lstStyle/>
          <a:p>
            <a:pPr indent="0" lvl="0" marL="0" rtl="0" algn="just">
              <a:spcBef>
                <a:spcPts val="0"/>
              </a:spcBef>
              <a:spcAft>
                <a:spcPts val="0"/>
              </a:spcAft>
              <a:buNone/>
            </a:pPr>
            <a:r>
              <a:rPr b="1" lang="en">
                <a:latin typeface="Georgia"/>
                <a:ea typeface="Georgia"/>
                <a:cs typeface="Georgia"/>
                <a:sym typeface="Georgia"/>
              </a:rPr>
              <a:t>Comparison between channel and metal flow fields</a:t>
            </a:r>
            <a:endParaRPr b="1">
              <a:latin typeface="Georgia"/>
              <a:ea typeface="Georgia"/>
              <a:cs typeface="Georgia"/>
              <a:sym typeface="Georgia"/>
            </a:endParaRPr>
          </a:p>
        </p:txBody>
      </p:sp>
      <p:graphicFrame>
        <p:nvGraphicFramePr>
          <p:cNvPr id="87" name="Google Shape;87;p18"/>
          <p:cNvGraphicFramePr/>
          <p:nvPr/>
        </p:nvGraphicFramePr>
        <p:xfrm>
          <a:off x="609600" y="609600"/>
          <a:ext cx="3000000" cy="3000000"/>
        </p:xfrm>
        <a:graphic>
          <a:graphicData uri="http://schemas.openxmlformats.org/drawingml/2006/table">
            <a:tbl>
              <a:tblPr>
                <a:noFill/>
                <a:tableStyleId>{9FF5FA80-142E-435D-85FD-E8059398FC3A}</a:tableStyleId>
              </a:tblPr>
              <a:tblGrid>
                <a:gridCol w="19050"/>
              </a:tblGrid>
              <a:tr h="19050">
                <a:tc>
                  <a:txBody>
                    <a:bodyPr/>
                    <a:lstStyle/>
                    <a:p>
                      <a:pPr indent="0" lvl="0" marL="0" rtl="0" algn="just">
                        <a:spcBef>
                          <a:spcPts val="0"/>
                        </a:spcBef>
                        <a:spcAft>
                          <a:spcPts val="0"/>
                        </a:spcAft>
                        <a:buNone/>
                      </a:pPr>
                      <a:r>
                        <a:t/>
                      </a:r>
                      <a:endParaRPr>
                        <a:latin typeface="Georgia"/>
                        <a:ea typeface="Georgia"/>
                        <a:cs typeface="Georgia"/>
                        <a:sym typeface="Georgia"/>
                      </a:endParaRPr>
                    </a:p>
                  </a:txBody>
                  <a:tcPr marT="91425" marB="91425" marR="91425" marL="91425"/>
                </a:tc>
              </a:tr>
            </a:tbl>
          </a:graphicData>
        </a:graphic>
      </p:graphicFrame>
      <p:graphicFrame>
        <p:nvGraphicFramePr>
          <p:cNvPr id="88" name="Google Shape;88;p18"/>
          <p:cNvGraphicFramePr/>
          <p:nvPr/>
        </p:nvGraphicFramePr>
        <p:xfrm>
          <a:off x="475275" y="853425"/>
          <a:ext cx="3000000" cy="3000000"/>
        </p:xfrm>
        <a:graphic>
          <a:graphicData uri="http://schemas.openxmlformats.org/drawingml/2006/table">
            <a:tbl>
              <a:tblPr>
                <a:noFill/>
                <a:tableStyleId>{29A3AC5A-C98F-418A-BAF4-CFD2A4502FAB}</a:tableStyleId>
              </a:tblPr>
              <a:tblGrid>
                <a:gridCol w="1417700"/>
                <a:gridCol w="3262550"/>
                <a:gridCol w="3513200"/>
              </a:tblGrid>
              <a:tr h="364825">
                <a:tc>
                  <a:txBody>
                    <a:bodyPr/>
                    <a:lstStyle/>
                    <a:p>
                      <a:pPr indent="0" lvl="0" marL="0" rtl="0" algn="just">
                        <a:lnSpc>
                          <a:spcPct val="115000"/>
                        </a:lnSpc>
                        <a:spcBef>
                          <a:spcPts val="0"/>
                        </a:spcBef>
                        <a:spcAft>
                          <a:spcPts val="0"/>
                        </a:spcAft>
                        <a:buNone/>
                      </a:pPr>
                      <a:r>
                        <a:rPr b="1" lang="en" sz="1100">
                          <a:latin typeface="Georgia"/>
                          <a:ea typeface="Georgia"/>
                          <a:cs typeface="Georgia"/>
                          <a:sym typeface="Georgia"/>
                        </a:rPr>
                        <a:t>Aspect</a:t>
                      </a:r>
                      <a:endParaRPr b="1" sz="1100">
                        <a:latin typeface="Georgia"/>
                        <a:ea typeface="Georgia"/>
                        <a:cs typeface="Georgia"/>
                        <a:sym typeface="Georgia"/>
                      </a:endParaRPr>
                    </a:p>
                  </a:txBody>
                  <a:tcPr marT="91425" marB="91425" marR="91425" marL="91425"/>
                </a:tc>
                <a:tc>
                  <a:txBody>
                    <a:bodyPr/>
                    <a:lstStyle/>
                    <a:p>
                      <a:pPr indent="0" lvl="0" marL="0" rtl="0" algn="just">
                        <a:lnSpc>
                          <a:spcPct val="115000"/>
                        </a:lnSpc>
                        <a:spcBef>
                          <a:spcPts val="0"/>
                        </a:spcBef>
                        <a:spcAft>
                          <a:spcPts val="0"/>
                        </a:spcAft>
                        <a:buNone/>
                      </a:pPr>
                      <a:r>
                        <a:rPr b="1" lang="en" sz="1100">
                          <a:latin typeface="Georgia"/>
                          <a:ea typeface="Georgia"/>
                          <a:cs typeface="Georgia"/>
                          <a:sym typeface="Georgia"/>
                        </a:rPr>
                        <a:t>Conventional Channel-Rib Flow Field</a:t>
                      </a:r>
                      <a:endParaRPr b="1" sz="1100">
                        <a:latin typeface="Georgia"/>
                        <a:ea typeface="Georgia"/>
                        <a:cs typeface="Georgia"/>
                        <a:sym typeface="Georgia"/>
                      </a:endParaRPr>
                    </a:p>
                  </a:txBody>
                  <a:tcPr marT="91425" marB="91425" marR="91425" marL="91425"/>
                </a:tc>
                <a:tc>
                  <a:txBody>
                    <a:bodyPr/>
                    <a:lstStyle/>
                    <a:p>
                      <a:pPr indent="0" lvl="0" marL="0" rtl="0" algn="just">
                        <a:lnSpc>
                          <a:spcPct val="115000"/>
                        </a:lnSpc>
                        <a:spcBef>
                          <a:spcPts val="0"/>
                        </a:spcBef>
                        <a:spcAft>
                          <a:spcPts val="0"/>
                        </a:spcAft>
                        <a:buNone/>
                      </a:pPr>
                      <a:r>
                        <a:rPr b="1" lang="en" sz="1100">
                          <a:latin typeface="Georgia"/>
                          <a:ea typeface="Georgia"/>
                          <a:cs typeface="Georgia"/>
                          <a:sym typeface="Georgia"/>
                        </a:rPr>
                        <a:t>Metal Foam Flow Field</a:t>
                      </a:r>
                      <a:endParaRPr b="1" sz="1100">
                        <a:latin typeface="Georgia"/>
                        <a:ea typeface="Georgia"/>
                        <a:cs typeface="Georgia"/>
                        <a:sym typeface="Georgia"/>
                      </a:endParaRPr>
                    </a:p>
                  </a:txBody>
                  <a:tcPr marT="91425" marB="91425" marR="91425" marL="91425"/>
                </a:tc>
              </a:tr>
              <a:tr h="1300775">
                <a:tc>
                  <a:txBody>
                    <a:bodyPr/>
                    <a:lstStyle/>
                    <a:p>
                      <a:pPr indent="0" lvl="0" marL="0" rtl="0" algn="just">
                        <a:spcBef>
                          <a:spcPts val="0"/>
                        </a:spcBef>
                        <a:spcAft>
                          <a:spcPts val="0"/>
                        </a:spcAft>
                        <a:buNone/>
                      </a:pPr>
                      <a:r>
                        <a:rPr b="1" lang="en" sz="1100">
                          <a:latin typeface="Georgia"/>
                          <a:ea typeface="Georgia"/>
                          <a:cs typeface="Georgia"/>
                          <a:sym typeface="Georgia"/>
                        </a:rPr>
                        <a:t>Design Structure</a:t>
                      </a:r>
                      <a:endParaRPr b="1" sz="1100">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Channels separated by solid ribs</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Typically machined or molded</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Fixed geometry flow paths</a:t>
                      </a:r>
                      <a:endParaRPr>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Porous structure with interconnected pores</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Open and random flow paths</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Formed from metal foams (nickel, titanium, etc.)</a:t>
                      </a:r>
                      <a:endParaRPr>
                        <a:latin typeface="Georgia"/>
                        <a:ea typeface="Georgia"/>
                        <a:cs typeface="Georgia"/>
                        <a:sym typeface="Georgia"/>
                      </a:endParaRPr>
                    </a:p>
                  </a:txBody>
                  <a:tcPr marT="91425" marB="91425" marR="91425" marL="91425"/>
                </a:tc>
              </a:tr>
              <a:tr h="1078700">
                <a:tc>
                  <a:txBody>
                    <a:bodyPr/>
                    <a:lstStyle/>
                    <a:p>
                      <a:pPr indent="0" lvl="0" marL="0" rtl="0" algn="just">
                        <a:spcBef>
                          <a:spcPts val="0"/>
                        </a:spcBef>
                        <a:spcAft>
                          <a:spcPts val="0"/>
                        </a:spcAft>
                        <a:buNone/>
                      </a:pPr>
                      <a:r>
                        <a:rPr b="1" lang="en" sz="1100">
                          <a:latin typeface="Georgia"/>
                          <a:ea typeface="Georgia"/>
                          <a:cs typeface="Georgia"/>
                          <a:sym typeface="Georgia"/>
                        </a:rPr>
                        <a:t>Flow Distribution</a:t>
                      </a:r>
                      <a:endParaRPr b="1" sz="1100">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Flow follows predefined channels</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Uneven distribution, risk of dead zones at low flow rates</a:t>
                      </a:r>
                      <a:endParaRPr>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3D porous structure allows more uniform distribution</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Reduced risk of dead zones</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Better contact with GDL</a:t>
                      </a:r>
                      <a:endParaRPr>
                        <a:latin typeface="Georgia"/>
                        <a:ea typeface="Georgia"/>
                        <a:cs typeface="Georgia"/>
                        <a:sym typeface="Georgia"/>
                      </a:endParaRPr>
                    </a:p>
                  </a:txBody>
                  <a:tcPr marT="91425" marB="91425" marR="91425" marL="91425"/>
                </a:tc>
              </a:tr>
              <a:tr h="1078700">
                <a:tc>
                  <a:txBody>
                    <a:bodyPr/>
                    <a:lstStyle/>
                    <a:p>
                      <a:pPr indent="0" lvl="0" marL="0" rtl="0" algn="just">
                        <a:spcBef>
                          <a:spcPts val="0"/>
                        </a:spcBef>
                        <a:spcAft>
                          <a:spcPts val="0"/>
                        </a:spcAft>
                        <a:buNone/>
                      </a:pPr>
                      <a:r>
                        <a:rPr b="1" lang="en" sz="1100">
                          <a:latin typeface="Georgia"/>
                          <a:ea typeface="Georgia"/>
                          <a:cs typeface="Georgia"/>
                          <a:sym typeface="Georgia"/>
                        </a:rPr>
                        <a:t>Concentration Loss</a:t>
                      </a:r>
                      <a:endParaRPr b="1" sz="1100">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More prone to concentration losses at high current densities</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Local depletion of reactants</a:t>
                      </a:r>
                      <a:endParaRPr>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Improved mass transport reduces concentration losses</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Enhanced reactant supply at high current densities</a:t>
                      </a:r>
                      <a:endParaRPr>
                        <a:latin typeface="Georgia"/>
                        <a:ea typeface="Georgia"/>
                        <a:cs typeface="Georgia"/>
                        <a:sym typeface="Georgia"/>
                      </a:endParaRPr>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graphicFrame>
        <p:nvGraphicFramePr>
          <p:cNvPr id="93" name="Google Shape;93;p19"/>
          <p:cNvGraphicFramePr/>
          <p:nvPr/>
        </p:nvGraphicFramePr>
        <p:xfrm>
          <a:off x="475275" y="381000"/>
          <a:ext cx="3000000" cy="3000000"/>
        </p:xfrm>
        <a:graphic>
          <a:graphicData uri="http://schemas.openxmlformats.org/drawingml/2006/table">
            <a:tbl>
              <a:tblPr>
                <a:noFill/>
                <a:tableStyleId>{29A3AC5A-C98F-418A-BAF4-CFD2A4502FAB}</a:tableStyleId>
              </a:tblPr>
              <a:tblGrid>
                <a:gridCol w="1347525"/>
                <a:gridCol w="3192325"/>
                <a:gridCol w="3653600"/>
              </a:tblGrid>
              <a:tr h="333925">
                <a:tc>
                  <a:txBody>
                    <a:bodyPr/>
                    <a:lstStyle/>
                    <a:p>
                      <a:pPr indent="0" lvl="0" marL="0" rtl="0" algn="ctr">
                        <a:lnSpc>
                          <a:spcPct val="115000"/>
                        </a:lnSpc>
                        <a:spcBef>
                          <a:spcPts val="0"/>
                        </a:spcBef>
                        <a:spcAft>
                          <a:spcPts val="0"/>
                        </a:spcAft>
                        <a:buNone/>
                      </a:pPr>
                      <a:r>
                        <a:rPr b="1" lang="en" sz="1100">
                          <a:latin typeface="Georgia"/>
                          <a:ea typeface="Georgia"/>
                          <a:cs typeface="Georgia"/>
                          <a:sym typeface="Georgia"/>
                        </a:rPr>
                        <a:t>Aspect</a:t>
                      </a:r>
                      <a:endParaRPr b="1" sz="1100">
                        <a:latin typeface="Georgia"/>
                        <a:ea typeface="Georgia"/>
                        <a:cs typeface="Georgia"/>
                        <a:sym typeface="Georgia"/>
                      </a:endParaRPr>
                    </a:p>
                  </a:txBody>
                  <a:tcPr marT="91425" marB="91425" marR="91425" marL="91425"/>
                </a:tc>
                <a:tc>
                  <a:txBody>
                    <a:bodyPr/>
                    <a:lstStyle/>
                    <a:p>
                      <a:pPr indent="0" lvl="0" marL="0" rtl="0" algn="ctr">
                        <a:lnSpc>
                          <a:spcPct val="115000"/>
                        </a:lnSpc>
                        <a:spcBef>
                          <a:spcPts val="0"/>
                        </a:spcBef>
                        <a:spcAft>
                          <a:spcPts val="0"/>
                        </a:spcAft>
                        <a:buNone/>
                      </a:pPr>
                      <a:r>
                        <a:rPr b="1" lang="en" sz="1100">
                          <a:latin typeface="Georgia"/>
                          <a:ea typeface="Georgia"/>
                          <a:cs typeface="Georgia"/>
                          <a:sym typeface="Georgia"/>
                        </a:rPr>
                        <a:t>Conventional Channel-Rib Flow Field</a:t>
                      </a:r>
                      <a:endParaRPr b="1" sz="1100">
                        <a:latin typeface="Georgia"/>
                        <a:ea typeface="Georgia"/>
                        <a:cs typeface="Georgia"/>
                        <a:sym typeface="Georgia"/>
                      </a:endParaRPr>
                    </a:p>
                  </a:txBody>
                  <a:tcPr marT="91425" marB="91425" marR="91425" marL="91425"/>
                </a:tc>
                <a:tc>
                  <a:txBody>
                    <a:bodyPr/>
                    <a:lstStyle/>
                    <a:p>
                      <a:pPr indent="0" lvl="0" marL="0" rtl="0" algn="ctr">
                        <a:lnSpc>
                          <a:spcPct val="115000"/>
                        </a:lnSpc>
                        <a:spcBef>
                          <a:spcPts val="0"/>
                        </a:spcBef>
                        <a:spcAft>
                          <a:spcPts val="0"/>
                        </a:spcAft>
                        <a:buNone/>
                      </a:pPr>
                      <a:r>
                        <a:rPr b="1" lang="en" sz="1100">
                          <a:latin typeface="Georgia"/>
                          <a:ea typeface="Georgia"/>
                          <a:cs typeface="Georgia"/>
                          <a:sym typeface="Georgia"/>
                        </a:rPr>
                        <a:t>Metal Foam Flow Field</a:t>
                      </a:r>
                      <a:endParaRPr b="1" sz="1100">
                        <a:latin typeface="Georgia"/>
                        <a:ea typeface="Georgia"/>
                        <a:cs typeface="Georgia"/>
                        <a:sym typeface="Georgia"/>
                      </a:endParaRPr>
                    </a:p>
                  </a:txBody>
                  <a:tcPr marT="91425" marB="91425" marR="91425" marL="91425"/>
                </a:tc>
              </a:tr>
              <a:tr h="1300775">
                <a:tc>
                  <a:txBody>
                    <a:bodyPr/>
                    <a:lstStyle/>
                    <a:p>
                      <a:pPr indent="0" lvl="0" marL="0" rtl="0" algn="l">
                        <a:spcBef>
                          <a:spcPts val="0"/>
                        </a:spcBef>
                        <a:spcAft>
                          <a:spcPts val="0"/>
                        </a:spcAft>
                        <a:buNone/>
                      </a:pPr>
                      <a:r>
                        <a:rPr b="1" lang="en" sz="1100">
                          <a:latin typeface="Georgia"/>
                          <a:ea typeface="Georgia"/>
                          <a:cs typeface="Georgia"/>
                          <a:sym typeface="Georgia"/>
                        </a:rPr>
                        <a:t>Ohmic Losses</a:t>
                      </a:r>
                      <a:endParaRPr b="1" sz="1100">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Lower through-plane electrical conductivity in channel areas</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Limited GDL/flow field contact area</a:t>
                      </a:r>
                      <a:endParaRPr>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Improved electrical pathways due to large contact area</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Lower ohmic losses at GDL/metal foam interface</a:t>
                      </a:r>
                      <a:endParaRPr>
                        <a:latin typeface="Georgia"/>
                        <a:ea typeface="Georgia"/>
                        <a:cs typeface="Georgia"/>
                        <a:sym typeface="Georgia"/>
                      </a:endParaRPr>
                    </a:p>
                  </a:txBody>
                  <a:tcPr marT="91425" marB="91425" marR="91425" marL="91425"/>
                </a:tc>
              </a:tr>
              <a:tr h="707725">
                <a:tc>
                  <a:txBody>
                    <a:bodyPr/>
                    <a:lstStyle/>
                    <a:p>
                      <a:pPr indent="0" lvl="0" marL="0" rtl="0" algn="l">
                        <a:spcBef>
                          <a:spcPts val="0"/>
                        </a:spcBef>
                        <a:spcAft>
                          <a:spcPts val="0"/>
                        </a:spcAft>
                        <a:buNone/>
                      </a:pPr>
                      <a:r>
                        <a:rPr b="1" lang="en" sz="1100">
                          <a:latin typeface="Georgia"/>
                          <a:ea typeface="Georgia"/>
                          <a:cs typeface="Georgia"/>
                          <a:sym typeface="Georgia"/>
                        </a:rPr>
                        <a:t>Pressure Drop</a:t>
                      </a:r>
                      <a:endParaRPr b="1" sz="1100">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Generally lower due to defined channel geometry</a:t>
                      </a:r>
                      <a:endParaRPr>
                        <a:latin typeface="Georgia"/>
                        <a:ea typeface="Georgia"/>
                        <a:cs typeface="Georgia"/>
                        <a:sym typeface="Georgia"/>
                      </a:endParaRPr>
                    </a:p>
                    <a:p>
                      <a:pPr indent="0" lvl="0" marL="0" rtl="0" algn="just">
                        <a:spcBef>
                          <a:spcPts val="0"/>
                        </a:spcBef>
                        <a:spcAft>
                          <a:spcPts val="0"/>
                        </a:spcAft>
                        <a:buNone/>
                      </a:pPr>
                      <a:r>
                        <a:t/>
                      </a:r>
                      <a:endParaRPr>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Higher pressure drop due to complex porous structure</a:t>
                      </a:r>
                      <a:endParaRPr>
                        <a:latin typeface="Georgia"/>
                        <a:ea typeface="Georgia"/>
                        <a:cs typeface="Georgia"/>
                        <a:sym typeface="Georgia"/>
                      </a:endParaRPr>
                    </a:p>
                    <a:p>
                      <a:pPr indent="0" lvl="0" marL="457200" rtl="0" algn="just">
                        <a:spcBef>
                          <a:spcPts val="0"/>
                        </a:spcBef>
                        <a:spcAft>
                          <a:spcPts val="0"/>
                        </a:spcAft>
                        <a:buNone/>
                      </a:pPr>
                      <a:r>
                        <a:t/>
                      </a:r>
                      <a:endParaRPr>
                        <a:latin typeface="Georgia"/>
                        <a:ea typeface="Georgia"/>
                        <a:cs typeface="Georgia"/>
                        <a:sym typeface="Georgia"/>
                      </a:endParaRPr>
                    </a:p>
                  </a:txBody>
                  <a:tcPr marT="91425" marB="91425" marR="91425" marL="91425"/>
                </a:tc>
              </a:tr>
              <a:tr h="306675">
                <a:tc>
                  <a:txBody>
                    <a:bodyPr/>
                    <a:lstStyle/>
                    <a:p>
                      <a:pPr indent="0" lvl="0" marL="0" rtl="0" algn="l">
                        <a:spcBef>
                          <a:spcPts val="0"/>
                        </a:spcBef>
                        <a:spcAft>
                          <a:spcPts val="0"/>
                        </a:spcAft>
                        <a:buNone/>
                      </a:pPr>
                      <a:r>
                        <a:rPr b="1" lang="en" sz="1100">
                          <a:latin typeface="Georgia"/>
                          <a:ea typeface="Georgia"/>
                          <a:cs typeface="Georgia"/>
                          <a:sym typeface="Georgia"/>
                        </a:rPr>
                        <a:t>Thermal Management</a:t>
                      </a:r>
                      <a:endParaRPr b="1" sz="1100">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Limited heat transfer through ribs and channels</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Risk of local hot spots</a:t>
                      </a:r>
                      <a:endParaRPr>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Enhanced heat transfer through 3D foam network</a:t>
                      </a:r>
                      <a:endParaRPr>
                        <a:latin typeface="Georgia"/>
                        <a:ea typeface="Georgia"/>
                        <a:cs typeface="Georgia"/>
                        <a:sym typeface="Georgia"/>
                      </a:endParaRPr>
                    </a:p>
                    <a:p>
                      <a:pPr indent="-317500" lvl="0" marL="457200" rtl="0" algn="just">
                        <a:spcBef>
                          <a:spcPts val="0"/>
                        </a:spcBef>
                        <a:spcAft>
                          <a:spcPts val="0"/>
                        </a:spcAft>
                        <a:buSzPts val="1400"/>
                        <a:buFont typeface="Georgia"/>
                        <a:buChar char="❏"/>
                      </a:pPr>
                      <a:r>
                        <a:rPr lang="en">
                          <a:latin typeface="Georgia"/>
                          <a:ea typeface="Georgia"/>
                          <a:cs typeface="Georgia"/>
                          <a:sym typeface="Georgia"/>
                        </a:rPr>
                        <a:t>More uniform temperature distribution</a:t>
                      </a:r>
                      <a:endParaRPr>
                        <a:latin typeface="Georgia"/>
                        <a:ea typeface="Georgia"/>
                        <a:cs typeface="Georgia"/>
                        <a:sym typeface="Georgia"/>
                      </a:endParaRPr>
                    </a:p>
                  </a:txBody>
                  <a:tcPr marT="91425" marB="91425" marR="91425" marL="91425"/>
                </a:tc>
              </a:tr>
              <a:tr h="306675">
                <a:tc>
                  <a:txBody>
                    <a:bodyPr/>
                    <a:lstStyle/>
                    <a:p>
                      <a:pPr indent="0" lvl="0" marL="0" rtl="0" algn="l">
                        <a:spcBef>
                          <a:spcPts val="0"/>
                        </a:spcBef>
                        <a:spcAft>
                          <a:spcPts val="0"/>
                        </a:spcAft>
                        <a:buNone/>
                      </a:pPr>
                      <a:r>
                        <a:rPr b="1" lang="en" sz="1100">
                          <a:latin typeface="Georgia"/>
                          <a:ea typeface="Georgia"/>
                          <a:cs typeface="Georgia"/>
                          <a:sym typeface="Georgia"/>
                        </a:rPr>
                        <a:t>Durability</a:t>
                      </a:r>
                      <a:endParaRPr b="1" sz="1100">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Less prone to corrosion if graphite used</a:t>
                      </a:r>
                      <a:endParaRPr>
                        <a:latin typeface="Georgia"/>
                        <a:ea typeface="Georgia"/>
                        <a:cs typeface="Georgia"/>
                        <a:sym typeface="Georgia"/>
                      </a:endParaRPr>
                    </a:p>
                    <a:p>
                      <a:pPr indent="0" lvl="0" marL="457200" rtl="0" algn="just">
                        <a:spcBef>
                          <a:spcPts val="0"/>
                        </a:spcBef>
                        <a:spcAft>
                          <a:spcPts val="0"/>
                        </a:spcAft>
                        <a:buNone/>
                      </a:pPr>
                      <a:r>
                        <a:t/>
                      </a:r>
                      <a:endParaRPr>
                        <a:latin typeface="Georgia"/>
                        <a:ea typeface="Georgia"/>
                        <a:cs typeface="Georgia"/>
                        <a:sym typeface="Georgia"/>
                      </a:endParaRPr>
                    </a:p>
                  </a:txBody>
                  <a:tcPr marT="91425" marB="91425" marR="91425" marL="91425"/>
                </a:tc>
                <a:tc>
                  <a:txBody>
                    <a:bodyPr/>
                    <a:lstStyle/>
                    <a:p>
                      <a:pPr indent="-317500" lvl="0" marL="457200" rtl="0" algn="just">
                        <a:spcBef>
                          <a:spcPts val="0"/>
                        </a:spcBef>
                        <a:spcAft>
                          <a:spcPts val="0"/>
                        </a:spcAft>
                        <a:buSzPts val="1400"/>
                        <a:buFont typeface="Georgia"/>
                        <a:buChar char="❏"/>
                      </a:pPr>
                      <a:r>
                        <a:rPr lang="en">
                          <a:latin typeface="Georgia"/>
                          <a:ea typeface="Georgia"/>
                          <a:cs typeface="Georgia"/>
                          <a:sym typeface="Georgia"/>
                        </a:rPr>
                        <a:t>Metal foams need corrosion-resistant coatings.Surface treatments improve durability</a:t>
                      </a:r>
                      <a:endParaRPr>
                        <a:latin typeface="Georgia"/>
                        <a:ea typeface="Georgia"/>
                        <a:cs typeface="Georgia"/>
                        <a:sym typeface="Georgia"/>
                      </a:endParaRPr>
                    </a:p>
                  </a:txBody>
                  <a:tcPr marT="91425" marB="91425" marR="91425" marL="91425"/>
                </a:tc>
              </a:tr>
            </a:tbl>
          </a:graphicData>
        </a:graphic>
      </p:graphicFrame>
      <p:graphicFrame>
        <p:nvGraphicFramePr>
          <p:cNvPr id="94" name="Google Shape;94;p19"/>
          <p:cNvGraphicFramePr/>
          <p:nvPr/>
        </p:nvGraphicFramePr>
        <p:xfrm>
          <a:off x="152400" y="152400"/>
          <a:ext cx="3000000" cy="3000000"/>
        </p:xfrm>
        <a:graphic>
          <a:graphicData uri="http://schemas.openxmlformats.org/drawingml/2006/table">
            <a:tbl>
              <a:tblPr>
                <a:noFill/>
                <a:tableStyleId>{9FF5FA80-142E-435D-85FD-E8059398FC3A}</a:tableStyleId>
              </a:tblPr>
              <a:tblGrid>
                <a:gridCol w="19050"/>
              </a:tblGrid>
              <a:tr h="19050">
                <a:tc>
                  <a:txBody>
                    <a:bodyPr/>
                    <a:lstStyle/>
                    <a:p>
                      <a:pPr indent="0" lvl="0" marL="0" rtl="0" algn="l">
                        <a:spcBef>
                          <a:spcPts val="0"/>
                        </a:spcBef>
                        <a:spcAft>
                          <a:spcPts val="0"/>
                        </a:spcAft>
                        <a:buNone/>
                      </a:pPr>
                      <a:r>
                        <a:t/>
                      </a:r>
                      <a:endParaRPr>
                        <a:latin typeface="Georgia"/>
                        <a:ea typeface="Georgia"/>
                        <a:cs typeface="Georgia"/>
                        <a:sym typeface="Georgia"/>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268300"/>
            <a:ext cx="8520600" cy="268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Materials for BPPs</a:t>
            </a:r>
            <a:endParaRPr b="1">
              <a:latin typeface="Georgia"/>
              <a:ea typeface="Georgia"/>
              <a:cs typeface="Georgia"/>
              <a:sym typeface="Georgia"/>
            </a:endParaRPr>
          </a:p>
        </p:txBody>
      </p:sp>
      <p:sp>
        <p:nvSpPr>
          <p:cNvPr id="100" name="Google Shape;100;p20"/>
          <p:cNvSpPr txBox="1"/>
          <p:nvPr>
            <p:ph idx="1" type="body"/>
          </p:nvPr>
        </p:nvSpPr>
        <p:spPr>
          <a:xfrm>
            <a:off x="257100" y="896850"/>
            <a:ext cx="8520600" cy="1674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chemeClr val="dk1"/>
                </a:solidFill>
                <a:latin typeface="Georgia"/>
                <a:ea typeface="Georgia"/>
                <a:cs typeface="Georgia"/>
                <a:sym typeface="Georgia"/>
              </a:rPr>
              <a:t>We an use either Titanium or Stainless Steel. </a:t>
            </a:r>
            <a:r>
              <a:rPr b="1" lang="en" sz="1400">
                <a:solidFill>
                  <a:schemeClr val="dk1"/>
                </a:solidFill>
                <a:latin typeface="Georgia"/>
                <a:ea typeface="Georgia"/>
                <a:cs typeface="Georgia"/>
                <a:sym typeface="Georgia"/>
              </a:rPr>
              <a:t>Titanium</a:t>
            </a:r>
            <a:r>
              <a:rPr lang="en" sz="1400">
                <a:solidFill>
                  <a:schemeClr val="dk1"/>
                </a:solidFill>
                <a:latin typeface="Georgia"/>
                <a:ea typeface="Georgia"/>
                <a:cs typeface="Georgia"/>
                <a:sym typeface="Georgia"/>
              </a:rPr>
              <a:t> is the material mostly used for BPPs because it's strong and doesn't corrode easily.</a:t>
            </a:r>
            <a:r>
              <a:rPr lang="en" sz="1400">
                <a:solidFill>
                  <a:schemeClr val="dk1"/>
                </a:solidFill>
              </a:rPr>
              <a:t> </a:t>
            </a:r>
            <a:r>
              <a:rPr lang="en" sz="1400">
                <a:solidFill>
                  <a:schemeClr val="dk1"/>
                </a:solidFill>
                <a:latin typeface="Georgia"/>
                <a:ea typeface="Georgia"/>
                <a:cs typeface="Georgia"/>
                <a:sym typeface="Georgia"/>
              </a:rPr>
              <a:t>However, it's </a:t>
            </a:r>
            <a:r>
              <a:rPr b="1" lang="en" sz="1400">
                <a:solidFill>
                  <a:schemeClr val="dk1"/>
                </a:solidFill>
                <a:latin typeface="Georgia"/>
                <a:ea typeface="Georgia"/>
                <a:cs typeface="Georgia"/>
                <a:sym typeface="Georgia"/>
              </a:rPr>
              <a:t>very expensive</a:t>
            </a:r>
            <a:r>
              <a:rPr lang="en" sz="1400">
                <a:solidFill>
                  <a:schemeClr val="dk1"/>
                </a:solidFill>
                <a:latin typeface="Georgia"/>
                <a:ea typeface="Georgia"/>
                <a:cs typeface="Georgia"/>
                <a:sym typeface="Georgia"/>
              </a:rPr>
              <a:t>. </a:t>
            </a:r>
            <a:r>
              <a:rPr b="1" lang="en" sz="1400">
                <a:solidFill>
                  <a:schemeClr val="dk1"/>
                </a:solidFill>
                <a:latin typeface="Georgia"/>
                <a:ea typeface="Georgia"/>
                <a:cs typeface="Georgia"/>
                <a:sym typeface="Georgia"/>
              </a:rPr>
              <a:t>Stainless steel</a:t>
            </a:r>
            <a:r>
              <a:rPr lang="en" sz="1400">
                <a:solidFill>
                  <a:schemeClr val="dk1"/>
                </a:solidFill>
                <a:latin typeface="Georgia"/>
                <a:ea typeface="Georgia"/>
                <a:cs typeface="Georgia"/>
                <a:sym typeface="Georgia"/>
              </a:rPr>
              <a:t> is much cheaper but </a:t>
            </a:r>
            <a:r>
              <a:rPr b="1" lang="en" sz="1400">
                <a:solidFill>
                  <a:schemeClr val="dk1"/>
                </a:solidFill>
                <a:latin typeface="Georgia"/>
                <a:ea typeface="Georgia"/>
                <a:cs typeface="Georgia"/>
                <a:sym typeface="Georgia"/>
              </a:rPr>
              <a:t>corrodes quickly</a:t>
            </a:r>
            <a:r>
              <a:rPr lang="en" sz="1400">
                <a:solidFill>
                  <a:schemeClr val="dk1"/>
                </a:solidFill>
                <a:latin typeface="Georgia"/>
                <a:ea typeface="Georgia"/>
                <a:cs typeface="Georgia"/>
                <a:sym typeface="Georgia"/>
              </a:rPr>
              <a:t> in the acidic and high-voltage environment inside the electrolyzer. </a:t>
            </a:r>
            <a:endParaRPr sz="1400">
              <a:solidFill>
                <a:schemeClr val="dk1"/>
              </a:solidFill>
              <a:latin typeface="Georgia"/>
              <a:ea typeface="Georgia"/>
              <a:cs typeface="Georgia"/>
              <a:sym typeface="Georgia"/>
            </a:endParaRPr>
          </a:p>
          <a:p>
            <a:pPr indent="0" lvl="0" marL="0" rtl="0" algn="l">
              <a:spcBef>
                <a:spcPts val="1200"/>
              </a:spcBef>
              <a:spcAft>
                <a:spcPts val="0"/>
              </a:spcAft>
              <a:buNone/>
            </a:pPr>
            <a:r>
              <a:rPr lang="en" sz="1400">
                <a:solidFill>
                  <a:schemeClr val="dk1"/>
                </a:solidFill>
                <a:latin typeface="Georgia"/>
                <a:ea typeface="Georgia"/>
                <a:cs typeface="Georgia"/>
                <a:sym typeface="Georgia"/>
              </a:rPr>
              <a:t>When corrosion happens, </a:t>
            </a:r>
            <a:r>
              <a:rPr b="1" lang="en" sz="1400">
                <a:solidFill>
                  <a:schemeClr val="dk1"/>
                </a:solidFill>
                <a:latin typeface="Georgia"/>
                <a:ea typeface="Georgia"/>
                <a:cs typeface="Georgia"/>
                <a:sym typeface="Georgia"/>
              </a:rPr>
              <a:t>metal particles can leak</a:t>
            </a:r>
            <a:r>
              <a:rPr lang="en" sz="1400">
                <a:solidFill>
                  <a:schemeClr val="dk1"/>
                </a:solidFill>
                <a:latin typeface="Georgia"/>
                <a:ea typeface="Georgia"/>
                <a:cs typeface="Georgia"/>
                <a:sym typeface="Georgia"/>
              </a:rPr>
              <a:t> into the system and ruin the performance by poisoning the membrane and catalyst.</a:t>
            </a:r>
            <a:endParaRPr sz="1400">
              <a:solidFill>
                <a:schemeClr val="dk1"/>
              </a:solidFill>
              <a:latin typeface="Georgia"/>
              <a:ea typeface="Georgia"/>
              <a:cs typeface="Georgia"/>
              <a:sym typeface="Georgia"/>
            </a:endParaRPr>
          </a:p>
          <a:p>
            <a:pPr indent="0" lvl="0" marL="0" rtl="0" algn="l">
              <a:spcBef>
                <a:spcPts val="1200"/>
              </a:spcBef>
              <a:spcAft>
                <a:spcPts val="1200"/>
              </a:spcAft>
              <a:buNone/>
            </a:pPr>
            <a:r>
              <a:t/>
            </a:r>
            <a:endParaRPr sz="1400">
              <a:solidFill>
                <a:schemeClr val="dk1"/>
              </a:solidFill>
            </a:endParaRPr>
          </a:p>
        </p:txBody>
      </p:sp>
      <p:pic>
        <p:nvPicPr>
          <p:cNvPr id="101" name="Google Shape;101;p20" title="corrosion.png"/>
          <p:cNvPicPr preferRelativeResize="0"/>
          <p:nvPr/>
        </p:nvPicPr>
        <p:blipFill>
          <a:blip r:embed="rId3">
            <a:alphaModFix/>
          </a:blip>
          <a:stretch>
            <a:fillRect/>
          </a:stretch>
        </p:blipFill>
        <p:spPr>
          <a:xfrm>
            <a:off x="1786050" y="2776675"/>
            <a:ext cx="4822324" cy="2326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27900"/>
            <a:ext cx="8520600" cy="483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Georgia"/>
                <a:ea typeface="Georgia"/>
                <a:cs typeface="Georgia"/>
                <a:sym typeface="Georgia"/>
              </a:rPr>
              <a:t>Corrosion due to decrease in pH of the solution</a:t>
            </a:r>
            <a:endParaRPr b="1">
              <a:latin typeface="Georgia"/>
              <a:ea typeface="Georgia"/>
              <a:cs typeface="Georgia"/>
              <a:sym typeface="Georgia"/>
            </a:endParaRPr>
          </a:p>
        </p:txBody>
      </p:sp>
      <p:sp>
        <p:nvSpPr>
          <p:cNvPr id="107" name="Google Shape;107;p21"/>
          <p:cNvSpPr txBox="1"/>
          <p:nvPr>
            <p:ph idx="1" type="body"/>
          </p:nvPr>
        </p:nvSpPr>
        <p:spPr>
          <a:xfrm>
            <a:off x="442025" y="1379775"/>
            <a:ext cx="4486800" cy="3204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solidFill>
                  <a:schemeClr val="dk1"/>
                </a:solidFill>
                <a:latin typeface="Georgia"/>
                <a:ea typeface="Georgia"/>
                <a:cs typeface="Georgia"/>
                <a:sym typeface="Georgia"/>
              </a:rPr>
              <a:t>According to the readings it is noticeable in the figure  that the anode side has a steeper reduction in pH over time than the cathode side. This could mean a higher proton entry rate on the anode side. At the end of the 50 h run, the pH value of the anode side reached a value of 3.5 and the cathode a value of near 4.5. This shows that </a:t>
            </a:r>
            <a:r>
              <a:rPr b="1" lang="en" sz="1400">
                <a:solidFill>
                  <a:schemeClr val="dk1"/>
                </a:solidFill>
                <a:latin typeface="Georgia"/>
                <a:ea typeface="Georgia"/>
                <a:cs typeface="Georgia"/>
                <a:sym typeface="Georgia"/>
              </a:rPr>
              <a:t>anode is more prone to corrosion</a:t>
            </a:r>
            <a:r>
              <a:rPr lang="en" sz="1400">
                <a:solidFill>
                  <a:schemeClr val="dk1"/>
                </a:solidFill>
                <a:latin typeface="Georgia"/>
                <a:ea typeface="Georgia"/>
                <a:cs typeface="Georgia"/>
                <a:sym typeface="Georgia"/>
              </a:rPr>
              <a:t> than cathode.</a:t>
            </a:r>
            <a:endParaRPr sz="1400">
              <a:solidFill>
                <a:schemeClr val="dk1"/>
              </a:solidFill>
              <a:latin typeface="Georgia"/>
              <a:ea typeface="Georgia"/>
              <a:cs typeface="Georgia"/>
              <a:sym typeface="Georgia"/>
            </a:endParaRPr>
          </a:p>
        </p:txBody>
      </p:sp>
      <p:pic>
        <p:nvPicPr>
          <p:cNvPr id="108" name="Google Shape;108;p21" title="Screenshot 2025-06-08 at 3.39.43 PM.png"/>
          <p:cNvPicPr preferRelativeResize="0"/>
          <p:nvPr/>
        </p:nvPicPr>
        <p:blipFill>
          <a:blip r:embed="rId3">
            <a:alphaModFix/>
          </a:blip>
          <a:stretch>
            <a:fillRect/>
          </a:stretch>
        </p:blipFill>
        <p:spPr>
          <a:xfrm>
            <a:off x="4834901" y="1207750"/>
            <a:ext cx="4149801" cy="2793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